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9f62230567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9f62230567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a6ee55327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a6ee55327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a6ee55327e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a6ee55327e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a6ee55327e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a6ee55327e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a6ee55327e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a6ee55327e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9f62230567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9f62230567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9f6223056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9f6223056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a71c47c98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a71c47c98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a71c47c98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a71c47c98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9f62230567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9f62230567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9f62230567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9f62230567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a71c47c71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a71c47c71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a71c47c71c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a71c47c71c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9f62230567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9f62230567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9f62230567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9f6223056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9f62230567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9f62230567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e965474a9_3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e965474a9_3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a678a60b1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a678a60b1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a6ee55327e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a6ee55327e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9f5d64d6c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9f5d64d6c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9f5d64d6c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9f5d64d6c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a6ee5532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a6ee5532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9f5d64d6c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9f5d64d6c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4.jpg"/><Relationship Id="rId4" Type="http://schemas.openxmlformats.org/officeDocument/2006/relationships/image" Target="../media/image14.png"/><Relationship Id="rId5"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4.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10.png"/><Relationship Id="rId4" Type="http://schemas.openxmlformats.org/officeDocument/2006/relationships/image" Target="../media/image23.png"/><Relationship Id="rId5" Type="http://schemas.openxmlformats.org/officeDocument/2006/relationships/image" Target="../media/image17.png"/><Relationship Id="rId6" Type="http://schemas.openxmlformats.org/officeDocument/2006/relationships/image" Target="../media/image16.png"/><Relationship Id="rId7" Type="http://schemas.openxmlformats.org/officeDocument/2006/relationships/image" Target="../media/image19.png"/><Relationship Id="rId8"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0.png"/><Relationship Id="rId4" Type="http://schemas.openxmlformats.org/officeDocument/2006/relationships/image" Target="../media/image23.png"/><Relationship Id="rId5"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25.png"/><Relationship Id="rId4" Type="http://schemas.openxmlformats.org/officeDocument/2006/relationships/hyperlink" Target="https://github.com/CorentinJ/Real-Time-Voice-Cloning" TargetMode="External"/><Relationship Id="rId5" Type="http://schemas.openxmlformats.org/officeDocument/2006/relationships/hyperlink" Target="https://arxiv.org/pdf/1710.10467.pdf" TargetMode="External"/><Relationship Id="rId6" Type="http://schemas.openxmlformats.org/officeDocument/2006/relationships/hyperlink" Target="https://arxiv.org/pdf/1712.05884.pdf" TargetMode="External"/><Relationship Id="rId7" Type="http://schemas.openxmlformats.org/officeDocument/2006/relationships/hyperlink" Target="https://arxiv.org/pdf/1705.08947.pdf" TargetMode="External"/><Relationship Id="rId8" Type="http://schemas.openxmlformats.org/officeDocument/2006/relationships/hyperlink" Target="https://medium.com/the-research-nest/voice-cloning-using-deep-learning-166f1b8d8595"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1" name="Shape 71"/>
        <p:cNvGrpSpPr/>
        <p:nvPr/>
      </p:nvGrpSpPr>
      <p:grpSpPr>
        <a:xfrm>
          <a:off x="0" y="0"/>
          <a:ext cx="0" cy="0"/>
          <a:chOff x="0" y="0"/>
          <a:chExt cx="0" cy="0"/>
        </a:xfrm>
      </p:grpSpPr>
      <p:sp>
        <p:nvSpPr>
          <p:cNvPr id="72" name="Google Shape;72;p13"/>
          <p:cNvSpPr txBox="1"/>
          <p:nvPr>
            <p:ph idx="1" type="subTitle"/>
          </p:nvPr>
        </p:nvSpPr>
        <p:spPr>
          <a:xfrm>
            <a:off x="2371725" y="2471100"/>
            <a:ext cx="60570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400"/>
              <a:t>Transfer Learning from Speaker Veriﬁcation</a:t>
            </a:r>
            <a:endParaRPr sz="2400"/>
          </a:p>
          <a:p>
            <a:pPr indent="0" lvl="0" marL="0" rtl="0" algn="l">
              <a:spcBef>
                <a:spcPts val="0"/>
              </a:spcBef>
              <a:spcAft>
                <a:spcPts val="0"/>
              </a:spcAft>
              <a:buClr>
                <a:schemeClr val="dk2"/>
              </a:buClr>
              <a:buSzPts val="1100"/>
              <a:buFont typeface="Arial"/>
              <a:buNone/>
            </a:pPr>
            <a:r>
              <a:rPr lang="en" sz="2400"/>
              <a:t> to Multispeaker Text-To-Speech Synthesis</a:t>
            </a:r>
            <a:endParaRPr sz="2400"/>
          </a:p>
          <a:p>
            <a:pPr indent="0" lvl="0" marL="0" rtl="0" algn="l">
              <a:spcBef>
                <a:spcPts val="0"/>
              </a:spcBef>
              <a:spcAft>
                <a:spcPts val="0"/>
              </a:spcAft>
              <a:buNone/>
            </a:pPr>
            <a:r>
              <a:t/>
            </a:r>
            <a:endParaRPr sz="2400"/>
          </a:p>
        </p:txBody>
      </p:sp>
      <p:sp>
        <p:nvSpPr>
          <p:cNvPr id="73" name="Google Shape;73;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IE 643</a:t>
            </a:r>
            <a:endParaRPr>
              <a:solidFill>
                <a:schemeClr val="accent5"/>
              </a:solidFill>
            </a:endParaRPr>
          </a:p>
          <a:p>
            <a:pPr indent="0" lvl="0" marL="0" rtl="0" algn="l">
              <a:spcBef>
                <a:spcPts val="0"/>
              </a:spcBef>
              <a:spcAft>
                <a:spcPts val="0"/>
              </a:spcAft>
              <a:buNone/>
            </a:pPr>
            <a:r>
              <a:rPr lang="en">
                <a:solidFill>
                  <a:schemeClr val="accent5"/>
                </a:solidFill>
              </a:rPr>
              <a:t>Mid-term Review</a:t>
            </a:r>
            <a:endParaRPr>
              <a:solidFill>
                <a:schemeClr val="accent5"/>
              </a:solidFill>
            </a:endParaRPr>
          </a:p>
        </p:txBody>
      </p:sp>
      <p:sp>
        <p:nvSpPr>
          <p:cNvPr id="74" name="Google Shape;74;p13"/>
          <p:cNvSpPr txBox="1"/>
          <p:nvPr/>
        </p:nvSpPr>
        <p:spPr>
          <a:xfrm>
            <a:off x="2371850" y="3587375"/>
            <a:ext cx="6331500" cy="100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170050005  -  Yateesh Agarwal</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170050031  -  Shashank Kumar</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170050050  -  Mahesh </a:t>
            </a:r>
            <a:r>
              <a:rPr lang="en">
                <a:solidFill>
                  <a:srgbClr val="FFFFFF"/>
                </a:solidFill>
                <a:latin typeface="Lato"/>
                <a:ea typeface="Lato"/>
                <a:cs typeface="Lato"/>
                <a:sym typeface="Lato"/>
              </a:rPr>
              <a:t>Lomrar</a:t>
            </a:r>
            <a:endParaRPr>
              <a:solidFill>
                <a:srgbClr val="FFFFFF"/>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6" name="Shape 126"/>
        <p:cNvGrpSpPr/>
        <p:nvPr/>
      </p:nvGrpSpPr>
      <p:grpSpPr>
        <a:xfrm>
          <a:off x="0" y="0"/>
          <a:ext cx="0" cy="0"/>
          <a:chOff x="0" y="0"/>
          <a:chExt cx="0" cy="0"/>
        </a:xfrm>
      </p:grpSpPr>
      <p:pic>
        <p:nvPicPr>
          <p:cNvPr id="127" name="Google Shape;127;p22"/>
          <p:cNvPicPr preferRelativeResize="0"/>
          <p:nvPr/>
        </p:nvPicPr>
        <p:blipFill>
          <a:blip r:embed="rId4">
            <a:alphaModFix/>
          </a:blip>
          <a:stretch>
            <a:fillRect/>
          </a:stretch>
        </p:blipFill>
        <p:spPr>
          <a:xfrm>
            <a:off x="0" y="0"/>
            <a:ext cx="9144000" cy="5143500"/>
          </a:xfrm>
          <a:prstGeom prst="rect">
            <a:avLst/>
          </a:prstGeom>
          <a:noFill/>
          <a:ln>
            <a:noFill/>
          </a:ln>
        </p:spPr>
      </p:pic>
      <p:sp>
        <p:nvSpPr>
          <p:cNvPr id="128" name="Google Shape;128;p22"/>
          <p:cNvSpPr txBox="1"/>
          <p:nvPr>
            <p:ph type="title"/>
          </p:nvPr>
        </p:nvSpPr>
        <p:spPr>
          <a:xfrm>
            <a:off x="283100" y="313200"/>
            <a:ext cx="6781500" cy="17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A picture is worth a thousand words!</a:t>
            </a:r>
            <a:endParaRPr sz="4200">
              <a:solidFill>
                <a:schemeClr val="accent5"/>
              </a:solidFill>
            </a:endParaRPr>
          </a:p>
          <a:p>
            <a:pPr indent="0" lvl="0" marL="0" rtl="0" algn="l">
              <a:spcBef>
                <a:spcPts val="1000"/>
              </a:spcBef>
              <a:spcAft>
                <a:spcPts val="0"/>
              </a:spcAft>
              <a:buNone/>
            </a:pPr>
            <a:r>
              <a:t/>
            </a:r>
            <a:endParaRPr b="0" sz="2100"/>
          </a:p>
          <a:p>
            <a:pPr indent="0" lvl="0" marL="457200" rtl="0" algn="l">
              <a:spcBef>
                <a:spcPts val="1000"/>
              </a:spcBef>
              <a:spcAft>
                <a:spcPts val="1000"/>
              </a:spcAft>
              <a:buNone/>
            </a:pPr>
            <a:r>
              <a:t/>
            </a:r>
            <a:endParaRPr sz="2400" u="sng">
              <a:solidFill>
                <a:srgbClr val="FF9900"/>
              </a:solidFill>
            </a:endParaRPr>
          </a:p>
        </p:txBody>
      </p:sp>
      <p:pic>
        <p:nvPicPr>
          <p:cNvPr id="129" name="Google Shape;129;p22"/>
          <p:cNvPicPr preferRelativeResize="0"/>
          <p:nvPr/>
        </p:nvPicPr>
        <p:blipFill rotWithShape="1">
          <a:blip r:embed="rId5">
            <a:alphaModFix/>
          </a:blip>
          <a:srcRect b="15748" l="2320" r="3729" t="28188"/>
          <a:stretch/>
        </p:blipFill>
        <p:spPr>
          <a:xfrm>
            <a:off x="283100" y="2323225"/>
            <a:ext cx="8018000" cy="2463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3"/>
          <p:cNvPicPr preferRelativeResize="0"/>
          <p:nvPr/>
        </p:nvPicPr>
        <p:blipFill rotWithShape="1">
          <a:blip r:embed="rId3">
            <a:alphaModFix/>
          </a:blip>
          <a:srcRect b="21467" l="0" r="0" t="21467"/>
          <a:stretch/>
        </p:blipFill>
        <p:spPr>
          <a:xfrm>
            <a:off x="-1" y="0"/>
            <a:ext cx="9144001" cy="5143501"/>
          </a:xfrm>
          <a:prstGeom prst="rect">
            <a:avLst/>
          </a:prstGeom>
          <a:noFill/>
          <a:ln>
            <a:noFill/>
          </a:ln>
        </p:spPr>
      </p:pic>
      <p:sp>
        <p:nvSpPr>
          <p:cNvPr id="135" name="Google Shape;135;p23"/>
          <p:cNvSpPr txBox="1"/>
          <p:nvPr>
            <p:ph type="title"/>
          </p:nvPr>
        </p:nvSpPr>
        <p:spPr>
          <a:xfrm>
            <a:off x="283100" y="313200"/>
            <a:ext cx="67815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Speaker Encoder</a:t>
            </a:r>
            <a:endParaRPr sz="4200">
              <a:solidFill>
                <a:schemeClr val="accent5"/>
              </a:solidFill>
            </a:endParaRPr>
          </a:p>
          <a:p>
            <a:pPr indent="0" lvl="0" marL="0" rtl="0" algn="l">
              <a:spcBef>
                <a:spcPts val="1000"/>
              </a:spcBef>
              <a:spcAft>
                <a:spcPts val="0"/>
              </a:spcAft>
              <a:buNone/>
            </a:pPr>
            <a:r>
              <a:t/>
            </a:r>
            <a:endParaRPr b="0" sz="2100"/>
          </a:p>
          <a:p>
            <a:pPr indent="-361950" lvl="0" marL="457200" rtl="0" algn="l">
              <a:spcBef>
                <a:spcPts val="1000"/>
              </a:spcBef>
              <a:spcAft>
                <a:spcPts val="0"/>
              </a:spcAft>
              <a:buSzPts val="2100"/>
              <a:buChar char="-"/>
            </a:pPr>
            <a:r>
              <a:rPr b="0" lang="en" sz="2100"/>
              <a:t>Uses a </a:t>
            </a:r>
            <a:r>
              <a:rPr b="0" lang="en" sz="2100"/>
              <a:t>speaker-discriminative model trained on a text-independent speaker veriﬁcation task</a:t>
            </a:r>
            <a:endParaRPr b="0" sz="2100"/>
          </a:p>
          <a:p>
            <a:pPr indent="-361950" lvl="0" marL="457200" rtl="0" algn="l">
              <a:spcBef>
                <a:spcPts val="0"/>
              </a:spcBef>
              <a:spcAft>
                <a:spcPts val="0"/>
              </a:spcAft>
              <a:buSzPts val="2100"/>
              <a:buChar char="-"/>
            </a:pPr>
            <a:r>
              <a:rPr b="0" lang="en" sz="2100"/>
              <a:t>Based on </a:t>
            </a:r>
            <a:r>
              <a:rPr lang="en" sz="2100"/>
              <a:t>Generalised End-to-End Speaker Verification</a:t>
            </a:r>
            <a:endParaRPr sz="2100"/>
          </a:p>
          <a:p>
            <a:pPr indent="-361950" lvl="0" marL="457200" rtl="0" algn="l">
              <a:spcBef>
                <a:spcPts val="0"/>
              </a:spcBef>
              <a:spcAft>
                <a:spcPts val="0"/>
              </a:spcAft>
              <a:buSzPts val="2100"/>
              <a:buChar char="-"/>
            </a:pPr>
            <a:r>
              <a:rPr b="0" lang="en" sz="2100"/>
              <a:t>Input is a </a:t>
            </a:r>
            <a:r>
              <a:rPr b="0" lang="en" sz="2100"/>
              <a:t>40-channel </a:t>
            </a:r>
            <a:r>
              <a:rPr lang="en" sz="2100"/>
              <a:t>log-mel spectrogram</a:t>
            </a:r>
            <a:endParaRPr sz="2100"/>
          </a:p>
          <a:p>
            <a:pPr indent="-361950" lvl="0" marL="457200" rtl="0" algn="l">
              <a:spcBef>
                <a:spcPts val="0"/>
              </a:spcBef>
              <a:spcAft>
                <a:spcPts val="0"/>
              </a:spcAft>
              <a:buSzPts val="2100"/>
              <a:buChar char="-"/>
            </a:pPr>
            <a:r>
              <a:rPr b="0" lang="en" sz="2100"/>
              <a:t>Stack of </a:t>
            </a:r>
            <a:r>
              <a:rPr lang="en" sz="2100"/>
              <a:t>3 LSTM layers</a:t>
            </a:r>
            <a:r>
              <a:rPr b="0" lang="en" sz="2100"/>
              <a:t> of 768 cells, each followed by a projection to 256 dimensions</a:t>
            </a:r>
            <a:endParaRPr b="0" sz="2100"/>
          </a:p>
          <a:p>
            <a:pPr indent="-361950" lvl="0" marL="457200" rtl="0" algn="l">
              <a:spcBef>
                <a:spcPts val="0"/>
              </a:spcBef>
              <a:spcAft>
                <a:spcPts val="0"/>
              </a:spcAft>
              <a:buSzPts val="2100"/>
              <a:buChar char="-"/>
            </a:pPr>
            <a:r>
              <a:rPr b="0" lang="en" sz="2100"/>
              <a:t>Final embedding is created by </a:t>
            </a:r>
            <a:r>
              <a:rPr lang="en" sz="2100"/>
              <a:t>L2-normalizing</a:t>
            </a:r>
            <a:r>
              <a:rPr b="0" lang="en" sz="2100"/>
              <a:t> the output of the top layer at the ﬁnal frame</a:t>
            </a:r>
            <a:endParaRPr b="0" sz="2100"/>
          </a:p>
          <a:p>
            <a:pPr indent="0" lvl="0" marL="0" rtl="0" algn="l">
              <a:spcBef>
                <a:spcPts val="1000"/>
              </a:spcBef>
              <a:spcAft>
                <a:spcPts val="0"/>
              </a:spcAft>
              <a:buNone/>
            </a:pPr>
            <a:r>
              <a:t/>
            </a:r>
            <a:endParaRPr b="0" sz="1400">
              <a:solidFill>
                <a:srgbClr val="FF9900"/>
              </a:solidFill>
            </a:endParaRPr>
          </a:p>
          <a:p>
            <a:pPr indent="0" lvl="0" marL="0" rtl="0" algn="l">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rgbClr val="FF99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4"/>
          <p:cNvPicPr preferRelativeResize="0"/>
          <p:nvPr/>
        </p:nvPicPr>
        <p:blipFill rotWithShape="1">
          <a:blip r:embed="rId3">
            <a:alphaModFix/>
          </a:blip>
          <a:srcRect b="7834" l="0" r="0" t="7834"/>
          <a:stretch/>
        </p:blipFill>
        <p:spPr>
          <a:xfrm flipH="1">
            <a:off x="-1" y="0"/>
            <a:ext cx="9144001" cy="5143501"/>
          </a:xfrm>
          <a:prstGeom prst="rect">
            <a:avLst/>
          </a:prstGeom>
          <a:noFill/>
          <a:ln>
            <a:noFill/>
          </a:ln>
        </p:spPr>
      </p:pic>
      <p:sp>
        <p:nvSpPr>
          <p:cNvPr id="141" name="Google Shape;141;p24"/>
          <p:cNvSpPr txBox="1"/>
          <p:nvPr>
            <p:ph type="title"/>
          </p:nvPr>
        </p:nvSpPr>
        <p:spPr>
          <a:xfrm>
            <a:off x="283100" y="313200"/>
            <a:ext cx="61824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Synthesizer</a:t>
            </a:r>
            <a:endParaRPr sz="4200">
              <a:solidFill>
                <a:schemeClr val="accent5"/>
              </a:solidFill>
            </a:endParaRPr>
          </a:p>
          <a:p>
            <a:pPr indent="0" lvl="0" marL="0" rtl="0" algn="l">
              <a:spcBef>
                <a:spcPts val="1000"/>
              </a:spcBef>
              <a:spcAft>
                <a:spcPts val="0"/>
              </a:spcAft>
              <a:buNone/>
            </a:pPr>
            <a:r>
              <a:t/>
            </a:r>
            <a:endParaRPr b="0" sz="2100"/>
          </a:p>
          <a:p>
            <a:pPr indent="-361950" lvl="0" marL="457200" rtl="0" algn="l">
              <a:spcBef>
                <a:spcPts val="1000"/>
              </a:spcBef>
              <a:spcAft>
                <a:spcPts val="0"/>
              </a:spcAft>
              <a:buSzPts val="2100"/>
              <a:buChar char="-"/>
            </a:pPr>
            <a:r>
              <a:rPr b="0" lang="en" sz="2100"/>
              <a:t>Extends </a:t>
            </a:r>
            <a:r>
              <a:rPr lang="en" sz="2100"/>
              <a:t>Tacotron2</a:t>
            </a:r>
            <a:r>
              <a:rPr b="0" lang="en" sz="2100"/>
              <a:t> architecture to support multiple speakers as in </a:t>
            </a:r>
            <a:r>
              <a:rPr lang="en" sz="2100"/>
              <a:t>DeepVoice2</a:t>
            </a:r>
            <a:endParaRPr sz="2100"/>
          </a:p>
          <a:p>
            <a:pPr indent="-361950" lvl="0" marL="457200" rtl="0" algn="l">
              <a:spcBef>
                <a:spcPts val="0"/>
              </a:spcBef>
              <a:spcAft>
                <a:spcPts val="0"/>
              </a:spcAft>
              <a:buSzPts val="2100"/>
              <a:buChar char="-"/>
            </a:pPr>
            <a:r>
              <a:rPr b="0" lang="en" sz="2100"/>
              <a:t>Input is a character sequence with predicted mel-spectogram frames as output</a:t>
            </a:r>
            <a:endParaRPr b="0" sz="2100"/>
          </a:p>
          <a:p>
            <a:pPr indent="-361950" lvl="0" marL="457200" rtl="0" algn="l">
              <a:spcBef>
                <a:spcPts val="0"/>
              </a:spcBef>
              <a:spcAft>
                <a:spcPts val="0"/>
              </a:spcAft>
              <a:buSzPts val="2100"/>
              <a:buChar char="-"/>
            </a:pPr>
            <a:r>
              <a:rPr b="0" lang="en" sz="2100"/>
              <a:t>Augments Tacotron2’s </a:t>
            </a:r>
            <a:r>
              <a:rPr lang="en" sz="2100"/>
              <a:t>L2 loss</a:t>
            </a:r>
            <a:r>
              <a:rPr b="0" lang="en" sz="2100"/>
              <a:t> with an additional </a:t>
            </a:r>
            <a:r>
              <a:rPr lang="en" sz="2100"/>
              <a:t>L1 loss</a:t>
            </a:r>
            <a:endParaRPr b="0" sz="2100"/>
          </a:p>
          <a:p>
            <a:pPr indent="-361950" lvl="0" marL="457200" rtl="0" algn="l">
              <a:spcBef>
                <a:spcPts val="0"/>
              </a:spcBef>
              <a:spcAft>
                <a:spcPts val="0"/>
              </a:spcAft>
              <a:buSzPts val="2100"/>
              <a:buChar char="-"/>
            </a:pPr>
            <a:r>
              <a:rPr b="0" lang="en" sz="2100"/>
              <a:t>Transfer learning is used without any changes to the encoder parameters</a:t>
            </a:r>
            <a:endParaRPr b="0" sz="2100"/>
          </a:p>
          <a:p>
            <a:pPr indent="0" lvl="0" marL="0" rtl="0" algn="l">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rgbClr val="FF99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5"/>
          <p:cNvPicPr preferRelativeResize="0"/>
          <p:nvPr/>
        </p:nvPicPr>
        <p:blipFill rotWithShape="1">
          <a:blip r:embed="rId3">
            <a:alphaModFix/>
          </a:blip>
          <a:srcRect b="7834" l="0" r="0" t="7834"/>
          <a:stretch/>
        </p:blipFill>
        <p:spPr>
          <a:xfrm flipH="1">
            <a:off x="-1" y="0"/>
            <a:ext cx="9144001" cy="5143501"/>
          </a:xfrm>
          <a:prstGeom prst="rect">
            <a:avLst/>
          </a:prstGeom>
          <a:noFill/>
          <a:ln>
            <a:noFill/>
          </a:ln>
        </p:spPr>
      </p:pic>
      <p:sp>
        <p:nvSpPr>
          <p:cNvPr id="147" name="Google Shape;147;p25"/>
          <p:cNvSpPr txBox="1"/>
          <p:nvPr>
            <p:ph type="title"/>
          </p:nvPr>
        </p:nvSpPr>
        <p:spPr>
          <a:xfrm>
            <a:off x="283100" y="237000"/>
            <a:ext cx="61824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Vocoder</a:t>
            </a:r>
            <a:endParaRPr sz="4200">
              <a:solidFill>
                <a:schemeClr val="accent5"/>
              </a:solidFill>
            </a:endParaRPr>
          </a:p>
          <a:p>
            <a:pPr indent="0" lvl="0" marL="0" rtl="0" algn="l">
              <a:spcBef>
                <a:spcPts val="1000"/>
              </a:spcBef>
              <a:spcAft>
                <a:spcPts val="0"/>
              </a:spcAft>
              <a:buNone/>
            </a:pPr>
            <a:r>
              <a:t/>
            </a:r>
            <a:endParaRPr b="0" sz="2100"/>
          </a:p>
          <a:p>
            <a:pPr indent="-361950" lvl="0" marL="457200" rtl="0" algn="l">
              <a:spcBef>
                <a:spcPts val="1000"/>
              </a:spcBef>
              <a:spcAft>
                <a:spcPts val="0"/>
              </a:spcAft>
              <a:buSzPts val="2100"/>
              <a:buChar char="-"/>
            </a:pPr>
            <a:r>
              <a:rPr b="0" lang="en" sz="2100"/>
              <a:t>Autoregressive </a:t>
            </a:r>
            <a:r>
              <a:rPr lang="en" sz="2100"/>
              <a:t>WaveNet</a:t>
            </a:r>
            <a:r>
              <a:rPr b="0" lang="en" sz="2100"/>
              <a:t> vocoder as defined in </a:t>
            </a:r>
            <a:r>
              <a:rPr lang="en" sz="2100"/>
              <a:t>Tactron2</a:t>
            </a:r>
            <a:r>
              <a:rPr b="0" lang="en" sz="2100"/>
              <a:t> architecture with 30-dilated convolutional layers</a:t>
            </a:r>
            <a:endParaRPr b="0" sz="2100"/>
          </a:p>
          <a:p>
            <a:pPr indent="-361950" lvl="0" marL="457200" rtl="0" algn="l">
              <a:spcBef>
                <a:spcPts val="0"/>
              </a:spcBef>
              <a:spcAft>
                <a:spcPts val="0"/>
              </a:spcAft>
              <a:buSzPts val="2100"/>
              <a:buChar char="-"/>
            </a:pPr>
            <a:r>
              <a:rPr b="0" lang="en" sz="2100"/>
              <a:t>Uses m</a:t>
            </a:r>
            <a:r>
              <a:rPr b="0" lang="en" sz="2100"/>
              <a:t>el-spectogram frames from the synthesizer as input</a:t>
            </a:r>
            <a:endParaRPr b="0" sz="2100"/>
          </a:p>
          <a:p>
            <a:pPr indent="-361950" lvl="0" marL="457200" rtl="0" algn="l">
              <a:spcBef>
                <a:spcPts val="0"/>
              </a:spcBef>
              <a:spcAft>
                <a:spcPts val="0"/>
              </a:spcAft>
              <a:buSzPts val="2100"/>
              <a:buChar char="-"/>
            </a:pPr>
            <a:r>
              <a:rPr b="0" lang="en" sz="2100"/>
              <a:t>Output is ti</a:t>
            </a:r>
            <a:r>
              <a:rPr b="0" lang="en" sz="2100"/>
              <a:t>me-domain waveforms</a:t>
            </a:r>
            <a:endParaRPr b="0" sz="2100"/>
          </a:p>
          <a:p>
            <a:pPr indent="0" lvl="0" marL="0" rtl="0" algn="l">
              <a:spcBef>
                <a:spcPts val="1000"/>
              </a:spcBef>
              <a:spcAft>
                <a:spcPts val="0"/>
              </a:spcAft>
              <a:buNone/>
            </a:pPr>
            <a:r>
              <a:t/>
            </a:r>
            <a:endParaRPr b="0" sz="1400">
              <a:solidFill>
                <a:srgbClr val="FF9900"/>
              </a:solidFill>
            </a:endParaRPr>
          </a:p>
          <a:p>
            <a:pPr indent="0" lvl="0" marL="0" rtl="0" algn="l">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rgbClr val="FF99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26"/>
          <p:cNvPicPr preferRelativeResize="0"/>
          <p:nvPr/>
        </p:nvPicPr>
        <p:blipFill rotWithShape="1">
          <a:blip r:embed="rId3">
            <a:alphaModFix/>
          </a:blip>
          <a:srcRect b="0" l="2107" r="2116" t="0"/>
          <a:stretch/>
        </p:blipFill>
        <p:spPr>
          <a:xfrm>
            <a:off x="0" y="0"/>
            <a:ext cx="9144000" cy="5143501"/>
          </a:xfrm>
          <a:prstGeom prst="rect">
            <a:avLst/>
          </a:prstGeom>
          <a:noFill/>
          <a:ln>
            <a:noFill/>
          </a:ln>
        </p:spPr>
      </p:pic>
      <p:sp>
        <p:nvSpPr>
          <p:cNvPr id="153" name="Google Shape;153;p26"/>
          <p:cNvSpPr txBox="1"/>
          <p:nvPr>
            <p:ph type="title"/>
          </p:nvPr>
        </p:nvSpPr>
        <p:spPr>
          <a:xfrm>
            <a:off x="283100" y="237000"/>
            <a:ext cx="58278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Datasets</a:t>
            </a:r>
            <a:endParaRPr sz="4200">
              <a:solidFill>
                <a:schemeClr val="accent5"/>
              </a:solidFill>
            </a:endParaRPr>
          </a:p>
          <a:p>
            <a:pPr indent="0" lvl="0" marL="0" rtl="0" algn="l">
              <a:spcBef>
                <a:spcPts val="1000"/>
              </a:spcBef>
              <a:spcAft>
                <a:spcPts val="0"/>
              </a:spcAft>
              <a:buNone/>
            </a:pPr>
            <a:r>
              <a:t/>
            </a:r>
            <a:endParaRPr b="0" sz="2100"/>
          </a:p>
          <a:p>
            <a:pPr indent="-361950" lvl="0" marL="457200" rtl="0" algn="l">
              <a:spcBef>
                <a:spcPts val="1000"/>
              </a:spcBef>
              <a:spcAft>
                <a:spcPts val="0"/>
              </a:spcAft>
              <a:buSzPts val="2100"/>
              <a:buChar char="-"/>
            </a:pPr>
            <a:r>
              <a:rPr lang="en" sz="2100"/>
              <a:t>VCTK </a:t>
            </a:r>
            <a:r>
              <a:rPr b="0" lang="en" sz="2100"/>
              <a:t>and</a:t>
            </a:r>
            <a:r>
              <a:rPr lang="en" sz="2100"/>
              <a:t> LibriSpeech</a:t>
            </a:r>
            <a:r>
              <a:rPr b="0" lang="en" sz="2100"/>
              <a:t> datasets were used after downsampling and  trimming to remove silence</a:t>
            </a:r>
            <a:endParaRPr b="0" sz="2100"/>
          </a:p>
          <a:p>
            <a:pPr indent="-361950" lvl="0" marL="457200" rtl="0" algn="l">
              <a:spcBef>
                <a:spcPts val="0"/>
              </a:spcBef>
              <a:spcAft>
                <a:spcPts val="0"/>
              </a:spcAft>
              <a:buSzPts val="2100"/>
              <a:buChar char="-"/>
            </a:pPr>
            <a:r>
              <a:rPr b="0" lang="en" sz="2100"/>
              <a:t>Additional datasets used to improve performance were </a:t>
            </a:r>
            <a:r>
              <a:rPr lang="en" sz="2100"/>
              <a:t>LibriSpeech Other</a:t>
            </a:r>
            <a:r>
              <a:rPr b="0" lang="en" sz="2100"/>
              <a:t>, </a:t>
            </a:r>
            <a:r>
              <a:rPr lang="en" sz="2100"/>
              <a:t>VoxCeleb </a:t>
            </a:r>
            <a:r>
              <a:rPr b="0" lang="en" sz="2100"/>
              <a:t>and </a:t>
            </a:r>
            <a:r>
              <a:rPr lang="en" sz="2100"/>
              <a:t>VoxCeleb2</a:t>
            </a:r>
            <a:endParaRPr b="0" sz="2100"/>
          </a:p>
          <a:p>
            <a:pPr indent="-361950" lvl="0" marL="457200" rtl="0" algn="l">
              <a:spcBef>
                <a:spcPts val="0"/>
              </a:spcBef>
              <a:spcAft>
                <a:spcPts val="0"/>
              </a:spcAft>
              <a:buSzPts val="2100"/>
              <a:buChar char="-"/>
            </a:pPr>
            <a:r>
              <a:rPr b="0" lang="en" sz="2100"/>
              <a:t>The encoder was trained on a separate proprietary dataset apart from the above datasets</a:t>
            </a:r>
            <a:endParaRPr b="0" sz="2100"/>
          </a:p>
          <a:p>
            <a:pPr indent="0" lvl="0" marL="0" rtl="0" algn="l">
              <a:spcBef>
                <a:spcPts val="1000"/>
              </a:spcBef>
              <a:spcAft>
                <a:spcPts val="0"/>
              </a:spcAft>
              <a:buNone/>
            </a:pPr>
            <a:r>
              <a:t/>
            </a:r>
            <a:endParaRPr b="0" sz="2100"/>
          </a:p>
          <a:p>
            <a:pPr indent="0" lvl="0" marL="0" rtl="0" algn="l">
              <a:spcBef>
                <a:spcPts val="1000"/>
              </a:spcBef>
              <a:spcAft>
                <a:spcPts val="0"/>
              </a:spcAft>
              <a:buNone/>
            </a:pPr>
            <a:r>
              <a:t/>
            </a:r>
            <a:endParaRPr b="0" sz="1400">
              <a:solidFill>
                <a:srgbClr val="FF9900"/>
              </a:solidFill>
            </a:endParaRPr>
          </a:p>
          <a:p>
            <a:pPr indent="0" lvl="0" marL="0" rtl="0" algn="l">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rgbClr val="FF99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7"/>
          <p:cNvPicPr preferRelativeResize="0"/>
          <p:nvPr/>
        </p:nvPicPr>
        <p:blipFill rotWithShape="1">
          <a:blip r:embed="rId3">
            <a:alphaModFix/>
          </a:blip>
          <a:srcRect b="7834" l="0" r="0" t="7834"/>
          <a:stretch/>
        </p:blipFill>
        <p:spPr>
          <a:xfrm>
            <a:off x="0" y="0"/>
            <a:ext cx="9144001" cy="5143501"/>
          </a:xfrm>
          <a:prstGeom prst="rect">
            <a:avLst/>
          </a:prstGeom>
          <a:noFill/>
          <a:ln>
            <a:noFill/>
          </a:ln>
        </p:spPr>
      </p:pic>
      <p:sp>
        <p:nvSpPr>
          <p:cNvPr id="159" name="Google Shape;159;p27"/>
          <p:cNvSpPr txBox="1"/>
          <p:nvPr>
            <p:ph type="title"/>
          </p:nvPr>
        </p:nvSpPr>
        <p:spPr>
          <a:xfrm>
            <a:off x="283100" y="237000"/>
            <a:ext cx="78810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Experiments</a:t>
            </a:r>
            <a:endParaRPr sz="4200">
              <a:solidFill>
                <a:schemeClr val="accent5"/>
              </a:solidFill>
            </a:endParaRPr>
          </a:p>
          <a:p>
            <a:pPr indent="0" lvl="0" marL="0" rtl="0" algn="l">
              <a:spcBef>
                <a:spcPts val="1000"/>
              </a:spcBef>
              <a:spcAft>
                <a:spcPts val="0"/>
              </a:spcAft>
              <a:buNone/>
            </a:pPr>
            <a:r>
              <a:t/>
            </a:r>
            <a:endParaRPr b="0" sz="2100"/>
          </a:p>
          <a:p>
            <a:pPr indent="-361950" lvl="0" marL="457200" rtl="0" algn="l">
              <a:spcBef>
                <a:spcPts val="1000"/>
              </a:spcBef>
              <a:spcAft>
                <a:spcPts val="0"/>
              </a:spcAft>
              <a:buSzPts val="2100"/>
              <a:buChar char="-"/>
            </a:pPr>
            <a:r>
              <a:rPr b="0" lang="en" sz="2100"/>
              <a:t>Experiments are based on Mean Opinion Score (MOS)</a:t>
            </a:r>
            <a:endParaRPr b="0" sz="2100"/>
          </a:p>
          <a:p>
            <a:pPr indent="-361950" lvl="0" marL="457200" rtl="0" algn="l">
              <a:spcBef>
                <a:spcPts val="0"/>
              </a:spcBef>
              <a:spcAft>
                <a:spcPts val="0"/>
              </a:spcAft>
              <a:buSzPts val="2100"/>
              <a:buChar char="-"/>
            </a:pPr>
            <a:r>
              <a:rPr b="0" lang="en" sz="2100"/>
              <a:t>The evaluation is performed based on two dimensions</a:t>
            </a:r>
            <a:endParaRPr b="0" sz="2100"/>
          </a:p>
          <a:p>
            <a:pPr indent="-361950" lvl="1" marL="914400" rtl="0" algn="l">
              <a:spcBef>
                <a:spcPts val="0"/>
              </a:spcBef>
              <a:spcAft>
                <a:spcPts val="0"/>
              </a:spcAft>
              <a:buSzPts val="2100"/>
              <a:buChar char="-"/>
            </a:pPr>
            <a:r>
              <a:rPr b="0" lang="en" sz="2100"/>
              <a:t>Speech naturalness</a:t>
            </a:r>
            <a:endParaRPr b="0" sz="2100"/>
          </a:p>
          <a:p>
            <a:pPr indent="-361950" lvl="1" marL="914400" rtl="0" algn="l">
              <a:spcBef>
                <a:spcPts val="0"/>
              </a:spcBef>
              <a:spcAft>
                <a:spcPts val="0"/>
              </a:spcAft>
              <a:buSzPts val="2100"/>
              <a:buChar char="-"/>
            </a:pPr>
            <a:r>
              <a:rPr b="0" lang="en" sz="2100"/>
              <a:t>Speech similarity</a:t>
            </a:r>
            <a:endParaRPr b="0" sz="2100"/>
          </a:p>
          <a:p>
            <a:pPr indent="-361950" lvl="0" marL="457200" rtl="0" algn="l">
              <a:spcBef>
                <a:spcPts val="0"/>
              </a:spcBef>
              <a:spcAft>
                <a:spcPts val="0"/>
              </a:spcAft>
              <a:buSzPts val="2100"/>
              <a:buChar char="-"/>
            </a:pPr>
            <a:r>
              <a:rPr b="0" lang="en" sz="2100"/>
              <a:t>Other experiments performed</a:t>
            </a:r>
            <a:endParaRPr b="0" sz="2100"/>
          </a:p>
          <a:p>
            <a:pPr indent="-361950" lvl="1" marL="914400" rtl="0" algn="l">
              <a:spcBef>
                <a:spcPts val="0"/>
              </a:spcBef>
              <a:spcAft>
                <a:spcPts val="0"/>
              </a:spcAft>
              <a:buSzPts val="2100"/>
              <a:buChar char="-"/>
            </a:pPr>
            <a:r>
              <a:rPr b="0" lang="en" sz="2100"/>
              <a:t>Speaker verification</a:t>
            </a:r>
            <a:endParaRPr b="0" sz="2100"/>
          </a:p>
          <a:p>
            <a:pPr indent="-361950" lvl="1" marL="914400" rtl="0" algn="l">
              <a:spcBef>
                <a:spcPts val="0"/>
              </a:spcBef>
              <a:spcAft>
                <a:spcPts val="0"/>
              </a:spcAft>
              <a:buSzPts val="2100"/>
              <a:buChar char="-"/>
            </a:pPr>
            <a:r>
              <a:rPr b="0" lang="en" sz="2100"/>
              <a:t>Speaker embedding space</a:t>
            </a:r>
            <a:endParaRPr b="0" sz="2100"/>
          </a:p>
          <a:p>
            <a:pPr indent="-361950" lvl="1" marL="914400" rtl="0" algn="l">
              <a:spcBef>
                <a:spcPts val="0"/>
              </a:spcBef>
              <a:spcAft>
                <a:spcPts val="0"/>
              </a:spcAft>
              <a:buSzPts val="2100"/>
              <a:buChar char="-"/>
            </a:pPr>
            <a:r>
              <a:rPr b="0" lang="en" sz="2100"/>
              <a:t>Number of speaker encoder training speakers</a:t>
            </a:r>
            <a:endParaRPr b="0" sz="2100"/>
          </a:p>
          <a:p>
            <a:pPr indent="-361950" lvl="1" marL="914400" rtl="0" algn="l">
              <a:spcBef>
                <a:spcPts val="0"/>
              </a:spcBef>
              <a:spcAft>
                <a:spcPts val="0"/>
              </a:spcAft>
              <a:buSzPts val="2100"/>
              <a:buChar char="-"/>
            </a:pPr>
            <a:r>
              <a:rPr b="0" lang="en" sz="2100"/>
              <a:t>Fictitious speakers</a:t>
            </a:r>
            <a:endParaRPr b="0" sz="2100"/>
          </a:p>
          <a:p>
            <a:pPr indent="0" lvl="0" marL="0" rtl="0" algn="l">
              <a:spcBef>
                <a:spcPts val="1000"/>
              </a:spcBef>
              <a:spcAft>
                <a:spcPts val="0"/>
              </a:spcAft>
              <a:buNone/>
            </a:pPr>
            <a:r>
              <a:t/>
            </a:r>
            <a:endParaRPr b="0" sz="2100"/>
          </a:p>
          <a:p>
            <a:pPr indent="0" lvl="0" marL="0" rtl="0" algn="l">
              <a:spcBef>
                <a:spcPts val="1000"/>
              </a:spcBef>
              <a:spcAft>
                <a:spcPts val="0"/>
              </a:spcAft>
              <a:buNone/>
            </a:pPr>
            <a:r>
              <a:t/>
            </a:r>
            <a:endParaRPr b="0" sz="1400">
              <a:solidFill>
                <a:srgbClr val="FF9900"/>
              </a:solidFill>
            </a:endParaRPr>
          </a:p>
          <a:p>
            <a:pPr indent="0" lvl="0" marL="0" rtl="0" algn="l">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rgbClr val="FF99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3" name="Shape 163"/>
        <p:cNvGrpSpPr/>
        <p:nvPr/>
      </p:nvGrpSpPr>
      <p:grpSpPr>
        <a:xfrm>
          <a:off x="0" y="0"/>
          <a:ext cx="0" cy="0"/>
          <a:chOff x="0" y="0"/>
          <a:chExt cx="0" cy="0"/>
        </a:xfrm>
      </p:grpSpPr>
      <p:pic>
        <p:nvPicPr>
          <p:cNvPr id="164" name="Google Shape;164;p28"/>
          <p:cNvPicPr preferRelativeResize="0"/>
          <p:nvPr/>
        </p:nvPicPr>
        <p:blipFill>
          <a:blip r:embed="rId3">
            <a:alphaModFix/>
          </a:blip>
          <a:stretch>
            <a:fillRect/>
          </a:stretch>
        </p:blipFill>
        <p:spPr>
          <a:xfrm>
            <a:off x="0" y="0"/>
            <a:ext cx="9144000" cy="5143500"/>
          </a:xfrm>
          <a:prstGeom prst="rect">
            <a:avLst/>
          </a:prstGeom>
          <a:noFill/>
          <a:ln>
            <a:noFill/>
          </a:ln>
        </p:spPr>
      </p:pic>
      <p:sp>
        <p:nvSpPr>
          <p:cNvPr id="165" name="Google Shape;165;p28"/>
          <p:cNvSpPr txBox="1"/>
          <p:nvPr>
            <p:ph type="title"/>
          </p:nvPr>
        </p:nvSpPr>
        <p:spPr>
          <a:xfrm>
            <a:off x="283100" y="237000"/>
            <a:ext cx="58278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Speech Naturalness</a:t>
            </a:r>
            <a:endParaRPr sz="4200">
              <a:solidFill>
                <a:schemeClr val="accent5"/>
              </a:solidFill>
            </a:endParaRPr>
          </a:p>
          <a:p>
            <a:pPr indent="0" lvl="0" marL="0" rtl="0" algn="l">
              <a:spcBef>
                <a:spcPts val="1000"/>
              </a:spcBef>
              <a:spcAft>
                <a:spcPts val="0"/>
              </a:spcAft>
              <a:buNone/>
            </a:pPr>
            <a:r>
              <a:t/>
            </a:r>
            <a:endParaRPr b="0" sz="2100"/>
          </a:p>
          <a:p>
            <a:pPr indent="0" lvl="0" marL="457200" rtl="0" algn="l">
              <a:spcBef>
                <a:spcPts val="1000"/>
              </a:spcBef>
              <a:spcAft>
                <a:spcPts val="0"/>
              </a:spcAft>
              <a:buNone/>
            </a:pPr>
            <a:r>
              <a:t/>
            </a:r>
            <a:endParaRPr b="0" sz="2100"/>
          </a:p>
          <a:p>
            <a:pPr indent="0" lvl="0" marL="0" rtl="0" algn="l">
              <a:spcBef>
                <a:spcPts val="1000"/>
              </a:spcBef>
              <a:spcAft>
                <a:spcPts val="0"/>
              </a:spcAft>
              <a:buNone/>
            </a:pPr>
            <a:r>
              <a:t/>
            </a:r>
            <a:endParaRPr b="0" sz="2100"/>
          </a:p>
          <a:p>
            <a:pPr indent="0" lvl="0" marL="0" rtl="0" algn="l">
              <a:spcBef>
                <a:spcPts val="1000"/>
              </a:spcBef>
              <a:spcAft>
                <a:spcPts val="0"/>
              </a:spcAft>
              <a:buNone/>
            </a:pPr>
            <a:r>
              <a:t/>
            </a:r>
            <a:endParaRPr b="0" sz="1400">
              <a:solidFill>
                <a:srgbClr val="FF9900"/>
              </a:solidFill>
            </a:endParaRPr>
          </a:p>
          <a:p>
            <a:pPr indent="0" lvl="0" marL="0" rtl="0" algn="l">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rgbClr val="FF9900"/>
              </a:solidFill>
            </a:endParaRPr>
          </a:p>
        </p:txBody>
      </p:sp>
      <p:pic>
        <p:nvPicPr>
          <p:cNvPr id="166" name="Google Shape;166;p28"/>
          <p:cNvPicPr preferRelativeResize="0"/>
          <p:nvPr/>
        </p:nvPicPr>
        <p:blipFill>
          <a:blip r:embed="rId4">
            <a:alphaModFix/>
          </a:blip>
          <a:stretch>
            <a:fillRect/>
          </a:stretch>
        </p:blipFill>
        <p:spPr>
          <a:xfrm>
            <a:off x="458550" y="2085925"/>
            <a:ext cx="5781675" cy="2057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0" name="Shape 170"/>
        <p:cNvGrpSpPr/>
        <p:nvPr/>
      </p:nvGrpSpPr>
      <p:grpSpPr>
        <a:xfrm>
          <a:off x="0" y="0"/>
          <a:ext cx="0" cy="0"/>
          <a:chOff x="0" y="0"/>
          <a:chExt cx="0" cy="0"/>
        </a:xfrm>
      </p:grpSpPr>
      <p:pic>
        <p:nvPicPr>
          <p:cNvPr id="171" name="Google Shape;171;p29"/>
          <p:cNvPicPr preferRelativeResize="0"/>
          <p:nvPr/>
        </p:nvPicPr>
        <p:blipFill>
          <a:blip r:embed="rId3">
            <a:alphaModFix/>
          </a:blip>
          <a:stretch>
            <a:fillRect/>
          </a:stretch>
        </p:blipFill>
        <p:spPr>
          <a:xfrm>
            <a:off x="0" y="0"/>
            <a:ext cx="9144000" cy="5143500"/>
          </a:xfrm>
          <a:prstGeom prst="rect">
            <a:avLst/>
          </a:prstGeom>
          <a:noFill/>
          <a:ln>
            <a:noFill/>
          </a:ln>
        </p:spPr>
      </p:pic>
      <p:sp>
        <p:nvSpPr>
          <p:cNvPr id="172" name="Google Shape;172;p29"/>
          <p:cNvSpPr txBox="1"/>
          <p:nvPr>
            <p:ph type="title"/>
          </p:nvPr>
        </p:nvSpPr>
        <p:spPr>
          <a:xfrm>
            <a:off x="283100" y="237000"/>
            <a:ext cx="80550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Speaker Embedding Space</a:t>
            </a:r>
            <a:endParaRPr sz="4200">
              <a:solidFill>
                <a:schemeClr val="accent5"/>
              </a:solidFill>
            </a:endParaRPr>
          </a:p>
          <a:p>
            <a:pPr indent="0" lvl="0" marL="0" rtl="0" algn="l">
              <a:spcBef>
                <a:spcPts val="1000"/>
              </a:spcBef>
              <a:spcAft>
                <a:spcPts val="0"/>
              </a:spcAft>
              <a:buNone/>
            </a:pPr>
            <a:r>
              <a:t/>
            </a:r>
            <a:endParaRPr b="0" sz="2100"/>
          </a:p>
          <a:p>
            <a:pPr indent="0" lvl="0" marL="457200" rtl="0" algn="l">
              <a:spcBef>
                <a:spcPts val="1000"/>
              </a:spcBef>
              <a:spcAft>
                <a:spcPts val="0"/>
              </a:spcAft>
              <a:buNone/>
            </a:pPr>
            <a:r>
              <a:t/>
            </a:r>
            <a:endParaRPr b="0" sz="2100"/>
          </a:p>
          <a:p>
            <a:pPr indent="0" lvl="0" marL="0" rtl="0" algn="l">
              <a:spcBef>
                <a:spcPts val="1000"/>
              </a:spcBef>
              <a:spcAft>
                <a:spcPts val="0"/>
              </a:spcAft>
              <a:buNone/>
            </a:pPr>
            <a:r>
              <a:t/>
            </a:r>
            <a:endParaRPr b="0" sz="2100"/>
          </a:p>
          <a:p>
            <a:pPr indent="0" lvl="0" marL="0" rtl="0" algn="l">
              <a:spcBef>
                <a:spcPts val="1000"/>
              </a:spcBef>
              <a:spcAft>
                <a:spcPts val="0"/>
              </a:spcAft>
              <a:buNone/>
            </a:pPr>
            <a:r>
              <a:t/>
            </a:r>
            <a:endParaRPr b="0" sz="1400">
              <a:solidFill>
                <a:srgbClr val="FF9900"/>
              </a:solidFill>
            </a:endParaRPr>
          </a:p>
          <a:p>
            <a:pPr indent="0" lvl="0" marL="0" rtl="0" algn="l">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rgbClr val="FF9900"/>
              </a:solidFill>
            </a:endParaRPr>
          </a:p>
        </p:txBody>
      </p:sp>
      <p:pic>
        <p:nvPicPr>
          <p:cNvPr id="173" name="Google Shape;173;p29"/>
          <p:cNvPicPr preferRelativeResize="0"/>
          <p:nvPr/>
        </p:nvPicPr>
        <p:blipFill rotWithShape="1">
          <a:blip r:embed="rId4">
            <a:alphaModFix/>
          </a:blip>
          <a:srcRect b="0" l="1889" r="2205" t="4816"/>
          <a:stretch/>
        </p:blipFill>
        <p:spPr>
          <a:xfrm>
            <a:off x="424575" y="1503375"/>
            <a:ext cx="7161924" cy="32182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7" name="Shape 177"/>
        <p:cNvGrpSpPr/>
        <p:nvPr/>
      </p:nvGrpSpPr>
      <p:grpSpPr>
        <a:xfrm>
          <a:off x="0" y="0"/>
          <a:ext cx="0" cy="0"/>
          <a:chOff x="0" y="0"/>
          <a:chExt cx="0" cy="0"/>
        </a:xfrm>
      </p:grpSpPr>
      <p:pic>
        <p:nvPicPr>
          <p:cNvPr id="178" name="Google Shape;178;p30"/>
          <p:cNvPicPr preferRelativeResize="0"/>
          <p:nvPr/>
        </p:nvPicPr>
        <p:blipFill>
          <a:blip r:embed="rId3">
            <a:alphaModFix/>
          </a:blip>
          <a:stretch>
            <a:fillRect/>
          </a:stretch>
        </p:blipFill>
        <p:spPr>
          <a:xfrm>
            <a:off x="0" y="0"/>
            <a:ext cx="9144000" cy="5143500"/>
          </a:xfrm>
          <a:prstGeom prst="rect">
            <a:avLst/>
          </a:prstGeom>
          <a:noFill/>
          <a:ln>
            <a:noFill/>
          </a:ln>
        </p:spPr>
      </p:pic>
      <p:sp>
        <p:nvSpPr>
          <p:cNvPr id="179" name="Google Shape;179;p30"/>
          <p:cNvSpPr txBox="1"/>
          <p:nvPr>
            <p:ph type="title"/>
          </p:nvPr>
        </p:nvSpPr>
        <p:spPr>
          <a:xfrm>
            <a:off x="283100" y="237000"/>
            <a:ext cx="58278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Speaker Verification </a:t>
            </a:r>
            <a:endParaRPr sz="4200">
              <a:solidFill>
                <a:schemeClr val="accent5"/>
              </a:solidFill>
            </a:endParaRPr>
          </a:p>
          <a:p>
            <a:pPr indent="0" lvl="0" marL="0" rtl="0" algn="l">
              <a:spcBef>
                <a:spcPts val="1000"/>
              </a:spcBef>
              <a:spcAft>
                <a:spcPts val="0"/>
              </a:spcAft>
              <a:buNone/>
            </a:pPr>
            <a:r>
              <a:t/>
            </a:r>
            <a:endParaRPr b="0" sz="2100"/>
          </a:p>
          <a:p>
            <a:pPr indent="0" lvl="0" marL="457200" rtl="0" algn="l">
              <a:spcBef>
                <a:spcPts val="1000"/>
              </a:spcBef>
              <a:spcAft>
                <a:spcPts val="0"/>
              </a:spcAft>
              <a:buNone/>
            </a:pPr>
            <a:r>
              <a:t/>
            </a:r>
            <a:endParaRPr b="0" sz="2100"/>
          </a:p>
          <a:p>
            <a:pPr indent="0" lvl="0" marL="0" rtl="0" algn="l">
              <a:spcBef>
                <a:spcPts val="1000"/>
              </a:spcBef>
              <a:spcAft>
                <a:spcPts val="0"/>
              </a:spcAft>
              <a:buNone/>
            </a:pPr>
            <a:r>
              <a:t/>
            </a:r>
            <a:endParaRPr b="0" sz="2100"/>
          </a:p>
          <a:p>
            <a:pPr indent="0" lvl="0" marL="0" rtl="0" algn="l">
              <a:spcBef>
                <a:spcPts val="1000"/>
              </a:spcBef>
              <a:spcAft>
                <a:spcPts val="0"/>
              </a:spcAft>
              <a:buNone/>
            </a:pPr>
            <a:r>
              <a:t/>
            </a:r>
            <a:endParaRPr b="0" sz="1400">
              <a:solidFill>
                <a:srgbClr val="FF9900"/>
              </a:solidFill>
            </a:endParaRPr>
          </a:p>
          <a:p>
            <a:pPr indent="0" lvl="0" marL="0" rtl="0" algn="l">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rgbClr val="FF9900"/>
              </a:solidFill>
            </a:endParaRPr>
          </a:p>
        </p:txBody>
      </p:sp>
      <p:pic>
        <p:nvPicPr>
          <p:cNvPr id="180" name="Google Shape;180;p30"/>
          <p:cNvPicPr preferRelativeResize="0"/>
          <p:nvPr/>
        </p:nvPicPr>
        <p:blipFill>
          <a:blip r:embed="rId4">
            <a:alphaModFix/>
          </a:blip>
          <a:stretch>
            <a:fillRect/>
          </a:stretch>
        </p:blipFill>
        <p:spPr>
          <a:xfrm>
            <a:off x="435500" y="2008663"/>
            <a:ext cx="6972300" cy="12096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31"/>
          <p:cNvPicPr preferRelativeResize="0"/>
          <p:nvPr/>
        </p:nvPicPr>
        <p:blipFill rotWithShape="1">
          <a:blip r:embed="rId3">
            <a:alphaModFix/>
          </a:blip>
          <a:srcRect b="7612" l="0" r="0" t="7612"/>
          <a:stretch/>
        </p:blipFill>
        <p:spPr>
          <a:xfrm>
            <a:off x="0" y="0"/>
            <a:ext cx="9144000" cy="5143501"/>
          </a:xfrm>
          <a:prstGeom prst="rect">
            <a:avLst/>
          </a:prstGeom>
          <a:noFill/>
          <a:ln>
            <a:noFill/>
          </a:ln>
        </p:spPr>
      </p:pic>
      <p:sp>
        <p:nvSpPr>
          <p:cNvPr id="186" name="Google Shape;186;p31"/>
          <p:cNvSpPr txBox="1"/>
          <p:nvPr>
            <p:ph type="title"/>
          </p:nvPr>
        </p:nvSpPr>
        <p:spPr>
          <a:xfrm>
            <a:off x="283100" y="237000"/>
            <a:ext cx="77505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Replicating Results</a:t>
            </a:r>
            <a:endParaRPr sz="4200">
              <a:solidFill>
                <a:schemeClr val="accent5"/>
              </a:solidFill>
            </a:endParaRPr>
          </a:p>
          <a:p>
            <a:pPr indent="0" lvl="0" marL="0" rtl="0" algn="l">
              <a:spcBef>
                <a:spcPts val="1000"/>
              </a:spcBef>
              <a:spcAft>
                <a:spcPts val="0"/>
              </a:spcAft>
              <a:buNone/>
            </a:pPr>
            <a:r>
              <a:t/>
            </a:r>
            <a:endParaRPr b="0" sz="2100"/>
          </a:p>
          <a:p>
            <a:pPr indent="-361950" lvl="0" marL="457200" rtl="0" algn="l">
              <a:spcBef>
                <a:spcPts val="1000"/>
              </a:spcBef>
              <a:spcAft>
                <a:spcPts val="0"/>
              </a:spcAft>
              <a:buSzPts val="2100"/>
              <a:buChar char="-"/>
            </a:pPr>
            <a:r>
              <a:rPr b="0" lang="en" sz="2100">
                <a:solidFill>
                  <a:srgbClr val="FFFFFF"/>
                </a:solidFill>
                <a:latin typeface="Arial"/>
                <a:ea typeface="Arial"/>
                <a:cs typeface="Arial"/>
                <a:sym typeface="Arial"/>
              </a:rPr>
              <a:t>We have set up the data and code of the experiments to train our model from scratch, but since its training requires about 2 months of GPU time, we had to use pre-trained model to test the model for possible improvements.</a:t>
            </a:r>
            <a:endParaRPr b="0" sz="2100">
              <a:solidFill>
                <a:srgbClr val="FFFFFF"/>
              </a:solidFill>
              <a:latin typeface="Arial"/>
              <a:ea typeface="Arial"/>
              <a:cs typeface="Arial"/>
              <a:sym typeface="Arial"/>
            </a:endParaRPr>
          </a:p>
          <a:p>
            <a:pPr indent="-361950" lvl="0" marL="457200" rtl="0" algn="l">
              <a:spcBef>
                <a:spcPts val="0"/>
              </a:spcBef>
              <a:spcAft>
                <a:spcPts val="0"/>
              </a:spcAft>
              <a:buClr>
                <a:srgbClr val="FFFFFF"/>
              </a:buClr>
              <a:buSzPts val="2100"/>
              <a:buFont typeface="Arial"/>
              <a:buChar char="-"/>
            </a:pPr>
            <a:r>
              <a:rPr b="0" lang="en" sz="2100">
                <a:solidFill>
                  <a:srgbClr val="FFFFFF"/>
                </a:solidFill>
                <a:latin typeface="Arial"/>
                <a:ea typeface="Arial"/>
                <a:cs typeface="Arial"/>
                <a:sym typeface="Arial"/>
              </a:rPr>
              <a:t>The results of experiment of the paper are evaluated by MOS (Mean Opinion Score) which is a crowdsourced based evaluation. So there is no way for us to know if the results are being accurately replicated or not.</a:t>
            </a:r>
            <a:endParaRPr sz="2400" u="sng">
              <a:solidFill>
                <a:srgbClr val="FF99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8" name="Shape 78"/>
        <p:cNvGrpSpPr/>
        <p:nvPr/>
      </p:nvGrpSpPr>
      <p:grpSpPr>
        <a:xfrm>
          <a:off x="0" y="0"/>
          <a:ext cx="0" cy="0"/>
          <a:chOff x="0" y="0"/>
          <a:chExt cx="0" cy="0"/>
        </a:xfrm>
      </p:grpSpPr>
      <p:sp>
        <p:nvSpPr>
          <p:cNvPr id="79" name="Google Shape;79;p14"/>
          <p:cNvSpPr txBox="1"/>
          <p:nvPr>
            <p:ph idx="4294967295" type="title"/>
          </p:nvPr>
        </p:nvSpPr>
        <p:spPr>
          <a:xfrm>
            <a:off x="535775" y="4835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accent5"/>
                </a:solidFill>
              </a:rPr>
              <a:t>Outline</a:t>
            </a:r>
            <a:endParaRPr sz="2400">
              <a:solidFill>
                <a:schemeClr val="accent5"/>
              </a:solidFill>
            </a:endParaRPr>
          </a:p>
        </p:txBody>
      </p:sp>
      <p:sp>
        <p:nvSpPr>
          <p:cNvPr id="80" name="Google Shape;80;p14"/>
          <p:cNvSpPr txBox="1"/>
          <p:nvPr>
            <p:ph idx="4294967295" type="title"/>
          </p:nvPr>
        </p:nvSpPr>
        <p:spPr>
          <a:xfrm>
            <a:off x="535775" y="1480150"/>
            <a:ext cx="5197200" cy="3579900"/>
          </a:xfrm>
          <a:prstGeom prst="rect">
            <a:avLst/>
          </a:prstGeom>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Clr>
                <a:srgbClr val="FFFFFF"/>
              </a:buClr>
              <a:buSzPts val="1700"/>
              <a:buFont typeface="Lato"/>
              <a:buChar char="-"/>
            </a:pPr>
            <a:r>
              <a:rPr b="0" lang="en" sz="1800">
                <a:solidFill>
                  <a:srgbClr val="FFFFFF"/>
                </a:solidFill>
                <a:latin typeface="Lato"/>
                <a:ea typeface="Lato"/>
                <a:cs typeface="Lato"/>
                <a:sym typeface="Lato"/>
              </a:rPr>
              <a:t>Problem</a:t>
            </a:r>
            <a:endParaRPr b="0" sz="1800">
              <a:solidFill>
                <a:srgbClr val="FFFFFF"/>
              </a:solidFill>
              <a:latin typeface="Lato"/>
              <a:ea typeface="Lato"/>
              <a:cs typeface="Lato"/>
              <a:sym typeface="Lato"/>
            </a:endParaRPr>
          </a:p>
          <a:p>
            <a:pPr indent="-342900" lvl="0" marL="457200" rtl="0" algn="l">
              <a:lnSpc>
                <a:spcPct val="115000"/>
              </a:lnSpc>
              <a:spcBef>
                <a:spcPts val="0"/>
              </a:spcBef>
              <a:spcAft>
                <a:spcPts val="0"/>
              </a:spcAft>
              <a:buClr>
                <a:srgbClr val="FFFFFF"/>
              </a:buClr>
              <a:buSzPts val="1800"/>
              <a:buFont typeface="Lato"/>
              <a:buChar char="-"/>
            </a:pPr>
            <a:r>
              <a:rPr b="0" lang="en" sz="1800">
                <a:solidFill>
                  <a:srgbClr val="FFFFFF"/>
                </a:solidFill>
                <a:latin typeface="Lato"/>
                <a:ea typeface="Lato"/>
                <a:cs typeface="Lato"/>
                <a:sym typeface="Lato"/>
              </a:rPr>
              <a:t>Motivation</a:t>
            </a:r>
            <a:endParaRPr b="0" sz="1800">
              <a:solidFill>
                <a:srgbClr val="FFFFFF"/>
              </a:solidFill>
              <a:latin typeface="Lato"/>
              <a:ea typeface="Lato"/>
              <a:cs typeface="Lato"/>
              <a:sym typeface="Lato"/>
            </a:endParaRPr>
          </a:p>
          <a:p>
            <a:pPr indent="-342900" lvl="0" marL="457200" rtl="0" algn="l">
              <a:lnSpc>
                <a:spcPct val="115000"/>
              </a:lnSpc>
              <a:spcBef>
                <a:spcPts val="0"/>
              </a:spcBef>
              <a:spcAft>
                <a:spcPts val="0"/>
              </a:spcAft>
              <a:buClr>
                <a:srgbClr val="FFFFFF"/>
              </a:buClr>
              <a:buSzPts val="1800"/>
              <a:buFont typeface="Lato"/>
              <a:buChar char="-"/>
            </a:pPr>
            <a:r>
              <a:rPr b="0" lang="en" sz="1800">
                <a:solidFill>
                  <a:srgbClr val="FFFFFF"/>
                </a:solidFill>
                <a:latin typeface="Lato"/>
                <a:ea typeface="Lato"/>
                <a:cs typeface="Lato"/>
                <a:sym typeface="Lato"/>
              </a:rPr>
              <a:t>Background</a:t>
            </a:r>
            <a:endParaRPr b="0" sz="1800">
              <a:solidFill>
                <a:srgbClr val="FFFFFF"/>
              </a:solidFill>
              <a:latin typeface="Lato"/>
              <a:ea typeface="Lato"/>
              <a:cs typeface="Lato"/>
              <a:sym typeface="Lato"/>
            </a:endParaRPr>
          </a:p>
          <a:p>
            <a:pPr indent="-342900" lvl="0" marL="457200" rtl="0" algn="l">
              <a:lnSpc>
                <a:spcPct val="115000"/>
              </a:lnSpc>
              <a:spcBef>
                <a:spcPts val="0"/>
              </a:spcBef>
              <a:spcAft>
                <a:spcPts val="0"/>
              </a:spcAft>
              <a:buClr>
                <a:srgbClr val="FFFFFF"/>
              </a:buClr>
              <a:buSzPts val="1800"/>
              <a:buFont typeface="Lato"/>
              <a:buChar char="-"/>
            </a:pPr>
            <a:r>
              <a:rPr b="0" lang="en" sz="1800">
                <a:solidFill>
                  <a:srgbClr val="FFFFFF"/>
                </a:solidFill>
                <a:latin typeface="Lato"/>
                <a:ea typeface="Lato"/>
                <a:cs typeface="Lato"/>
                <a:sym typeface="Lato"/>
              </a:rPr>
              <a:t>Architecture</a:t>
            </a:r>
            <a:endParaRPr b="0" sz="1800">
              <a:solidFill>
                <a:srgbClr val="FFFFFF"/>
              </a:solidFill>
              <a:latin typeface="Lato"/>
              <a:ea typeface="Lato"/>
              <a:cs typeface="Lato"/>
              <a:sym typeface="Lato"/>
            </a:endParaRPr>
          </a:p>
          <a:p>
            <a:pPr indent="-342900" lvl="0" marL="457200" rtl="0" algn="l">
              <a:lnSpc>
                <a:spcPct val="115000"/>
              </a:lnSpc>
              <a:spcBef>
                <a:spcPts val="0"/>
              </a:spcBef>
              <a:spcAft>
                <a:spcPts val="0"/>
              </a:spcAft>
              <a:buClr>
                <a:srgbClr val="FFFFFF"/>
              </a:buClr>
              <a:buSzPts val="1800"/>
              <a:buFont typeface="Lato"/>
              <a:buChar char="-"/>
            </a:pPr>
            <a:r>
              <a:rPr b="0" lang="en" sz="1800">
                <a:solidFill>
                  <a:srgbClr val="FFFFFF"/>
                </a:solidFill>
                <a:latin typeface="Lato"/>
                <a:ea typeface="Lato"/>
                <a:cs typeface="Lato"/>
                <a:sym typeface="Lato"/>
              </a:rPr>
              <a:t>Datasets</a:t>
            </a:r>
            <a:endParaRPr b="0" sz="1800">
              <a:solidFill>
                <a:srgbClr val="FFFFFF"/>
              </a:solidFill>
              <a:latin typeface="Lato"/>
              <a:ea typeface="Lato"/>
              <a:cs typeface="Lato"/>
              <a:sym typeface="Lato"/>
            </a:endParaRPr>
          </a:p>
          <a:p>
            <a:pPr indent="-342900" lvl="0" marL="457200" rtl="0" algn="l">
              <a:lnSpc>
                <a:spcPct val="115000"/>
              </a:lnSpc>
              <a:spcBef>
                <a:spcPts val="0"/>
              </a:spcBef>
              <a:spcAft>
                <a:spcPts val="0"/>
              </a:spcAft>
              <a:buClr>
                <a:srgbClr val="FFFFFF"/>
              </a:buClr>
              <a:buSzPts val="1800"/>
              <a:buFont typeface="Lato"/>
              <a:buChar char="-"/>
            </a:pPr>
            <a:r>
              <a:rPr b="0" lang="en" sz="1800">
                <a:solidFill>
                  <a:srgbClr val="FFFFFF"/>
                </a:solidFill>
                <a:latin typeface="Lato"/>
                <a:ea typeface="Lato"/>
                <a:cs typeface="Lato"/>
                <a:sym typeface="Lato"/>
              </a:rPr>
              <a:t>Experiments</a:t>
            </a:r>
            <a:endParaRPr b="0" sz="1800">
              <a:solidFill>
                <a:srgbClr val="FFFFFF"/>
              </a:solidFill>
              <a:latin typeface="Lato"/>
              <a:ea typeface="Lato"/>
              <a:cs typeface="Lato"/>
              <a:sym typeface="Lato"/>
            </a:endParaRPr>
          </a:p>
          <a:p>
            <a:pPr indent="-342900" lvl="0" marL="457200" rtl="0" algn="l">
              <a:lnSpc>
                <a:spcPct val="115000"/>
              </a:lnSpc>
              <a:spcBef>
                <a:spcPts val="0"/>
              </a:spcBef>
              <a:spcAft>
                <a:spcPts val="0"/>
              </a:spcAft>
              <a:buClr>
                <a:srgbClr val="FFFFFF"/>
              </a:buClr>
              <a:buSzPts val="1800"/>
              <a:buFont typeface="Lato"/>
              <a:buChar char="-"/>
            </a:pPr>
            <a:r>
              <a:rPr b="0" lang="en" sz="1800">
                <a:solidFill>
                  <a:srgbClr val="FFFFFF"/>
                </a:solidFill>
                <a:latin typeface="Lato"/>
                <a:ea typeface="Lato"/>
                <a:cs typeface="Lato"/>
                <a:sym typeface="Lato"/>
              </a:rPr>
              <a:t>Results</a:t>
            </a:r>
            <a:endParaRPr b="0" sz="1800">
              <a:solidFill>
                <a:srgbClr val="FFFFFF"/>
              </a:solidFill>
              <a:latin typeface="Lato"/>
              <a:ea typeface="Lato"/>
              <a:cs typeface="Lato"/>
              <a:sym typeface="Lato"/>
            </a:endParaRPr>
          </a:p>
          <a:p>
            <a:pPr indent="-342900" lvl="0" marL="457200" rtl="0" algn="l">
              <a:lnSpc>
                <a:spcPct val="115000"/>
              </a:lnSpc>
              <a:spcBef>
                <a:spcPts val="0"/>
              </a:spcBef>
              <a:spcAft>
                <a:spcPts val="0"/>
              </a:spcAft>
              <a:buClr>
                <a:srgbClr val="FFFFFF"/>
              </a:buClr>
              <a:buSzPts val="1800"/>
              <a:buFont typeface="Lato"/>
              <a:buChar char="-"/>
            </a:pPr>
            <a:r>
              <a:rPr b="0" lang="en" sz="1800">
                <a:solidFill>
                  <a:srgbClr val="FFFFFF"/>
                </a:solidFill>
                <a:latin typeface="Lato"/>
                <a:ea typeface="Lato"/>
                <a:cs typeface="Lato"/>
                <a:sym typeface="Lato"/>
              </a:rPr>
              <a:t>Modifications</a:t>
            </a:r>
            <a:endParaRPr b="0" sz="1800">
              <a:solidFill>
                <a:srgbClr val="FFFFFF"/>
              </a:solidFill>
              <a:latin typeface="Lato"/>
              <a:ea typeface="Lato"/>
              <a:cs typeface="Lato"/>
              <a:sym typeface="Lato"/>
            </a:endParaRPr>
          </a:p>
          <a:p>
            <a:pPr indent="-342900" lvl="0" marL="457200" rtl="0" algn="l">
              <a:lnSpc>
                <a:spcPct val="115000"/>
              </a:lnSpc>
              <a:spcBef>
                <a:spcPts val="0"/>
              </a:spcBef>
              <a:spcAft>
                <a:spcPts val="0"/>
              </a:spcAft>
              <a:buClr>
                <a:srgbClr val="FFFFFF"/>
              </a:buClr>
              <a:buSzPts val="1800"/>
              <a:buFont typeface="Lato"/>
              <a:buChar char="-"/>
            </a:pPr>
            <a:r>
              <a:rPr b="0" lang="en" sz="1800">
                <a:solidFill>
                  <a:srgbClr val="FFFFFF"/>
                </a:solidFill>
                <a:latin typeface="Lato"/>
                <a:ea typeface="Lato"/>
                <a:cs typeface="Lato"/>
                <a:sym typeface="Lato"/>
              </a:rPr>
              <a:t>References</a:t>
            </a:r>
            <a:endParaRPr b="0" sz="1800">
              <a:solidFill>
                <a:srgbClr val="FFFFFF"/>
              </a:solidFill>
              <a:latin typeface="Lato"/>
              <a:ea typeface="Lato"/>
              <a:cs typeface="Lato"/>
              <a:sym typeface="Lato"/>
            </a:endParaRPr>
          </a:p>
          <a:p>
            <a:pPr indent="0" lvl="0" marL="457200" rtl="0" algn="l">
              <a:lnSpc>
                <a:spcPct val="115000"/>
              </a:lnSpc>
              <a:spcBef>
                <a:spcPts val="1600"/>
              </a:spcBef>
              <a:spcAft>
                <a:spcPts val="1600"/>
              </a:spcAft>
              <a:buNone/>
            </a:pPr>
            <a:r>
              <a:t/>
            </a:r>
            <a:endParaRPr b="0" sz="1800">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32"/>
          <p:cNvPicPr preferRelativeResize="0"/>
          <p:nvPr/>
        </p:nvPicPr>
        <p:blipFill rotWithShape="1">
          <a:blip r:embed="rId3">
            <a:alphaModFix/>
          </a:blip>
          <a:srcRect b="7770" l="0" r="0" t="7770"/>
          <a:stretch/>
        </p:blipFill>
        <p:spPr>
          <a:xfrm>
            <a:off x="-1" y="0"/>
            <a:ext cx="9144006" cy="5143499"/>
          </a:xfrm>
          <a:prstGeom prst="rect">
            <a:avLst/>
          </a:prstGeom>
          <a:noFill/>
          <a:ln>
            <a:noFill/>
          </a:ln>
        </p:spPr>
      </p:pic>
      <p:sp>
        <p:nvSpPr>
          <p:cNvPr id="192" name="Google Shape;192;p32"/>
          <p:cNvSpPr txBox="1"/>
          <p:nvPr>
            <p:ph type="title"/>
          </p:nvPr>
        </p:nvSpPr>
        <p:spPr>
          <a:xfrm>
            <a:off x="283100" y="237000"/>
            <a:ext cx="8106300" cy="457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Modifications</a:t>
            </a:r>
            <a:endParaRPr b="0" sz="2100"/>
          </a:p>
          <a:p>
            <a:pPr indent="-361950" lvl="0" marL="457200" rtl="0" algn="l">
              <a:spcBef>
                <a:spcPts val="1000"/>
              </a:spcBef>
              <a:spcAft>
                <a:spcPts val="0"/>
              </a:spcAft>
              <a:buSzPts val="2100"/>
              <a:buChar char="-"/>
            </a:pPr>
            <a:r>
              <a:rPr b="0" lang="en" sz="2100"/>
              <a:t>In synthesizer, we pass speaker embeddings from speaker encoder which should capture the speaker characteristics that are independent of sentence spoken. And then synthesizer uses it to generate mel spectrogram</a:t>
            </a:r>
            <a:endParaRPr b="0" sz="2100"/>
          </a:p>
          <a:p>
            <a:pPr indent="-361950" lvl="0" marL="457200" rtl="0" algn="l">
              <a:spcBef>
                <a:spcPts val="0"/>
              </a:spcBef>
              <a:spcAft>
                <a:spcPts val="0"/>
              </a:spcAft>
              <a:buSzPts val="2100"/>
              <a:buChar char="-"/>
            </a:pPr>
            <a:r>
              <a:rPr b="0" lang="en" sz="2100"/>
              <a:t>In paper, while training the synthesizer on a pair of text transcript and target audio, the speaker embedding is generated using the same target audio</a:t>
            </a:r>
            <a:endParaRPr b="0" sz="2100"/>
          </a:p>
          <a:p>
            <a:pPr indent="-361950" lvl="0" marL="457200" rtl="0" algn="l">
              <a:spcBef>
                <a:spcPts val="0"/>
              </a:spcBef>
              <a:spcAft>
                <a:spcPts val="0"/>
              </a:spcAft>
              <a:buSzPts val="2100"/>
              <a:buChar char="-"/>
            </a:pPr>
            <a:r>
              <a:rPr b="0" lang="en" sz="2100"/>
              <a:t>In the next slide, we compare how much output mel </a:t>
            </a:r>
            <a:r>
              <a:rPr b="0" lang="en" sz="2100"/>
              <a:t>spectrogram changes when we change embedding from target audio to that of non target audio</a:t>
            </a:r>
            <a:endParaRPr b="0"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1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33"/>
          <p:cNvPicPr preferRelativeResize="0"/>
          <p:nvPr/>
        </p:nvPicPr>
        <p:blipFill rotWithShape="1">
          <a:blip r:embed="rId3">
            <a:alphaModFix/>
          </a:blip>
          <a:srcRect b="0" l="2107" r="2116" t="0"/>
          <a:stretch/>
        </p:blipFill>
        <p:spPr>
          <a:xfrm>
            <a:off x="0" y="0"/>
            <a:ext cx="9144000" cy="5143501"/>
          </a:xfrm>
          <a:prstGeom prst="rect">
            <a:avLst/>
          </a:prstGeom>
          <a:noFill/>
          <a:ln>
            <a:noFill/>
          </a:ln>
        </p:spPr>
      </p:pic>
      <p:pic>
        <p:nvPicPr>
          <p:cNvPr id="198" name="Google Shape;198;p33"/>
          <p:cNvPicPr preferRelativeResize="0"/>
          <p:nvPr/>
        </p:nvPicPr>
        <p:blipFill rotWithShape="1">
          <a:blip r:embed="rId4">
            <a:alphaModFix/>
          </a:blip>
          <a:srcRect b="0" l="99" r="99" t="0"/>
          <a:stretch/>
        </p:blipFill>
        <p:spPr>
          <a:xfrm>
            <a:off x="-1" y="0"/>
            <a:ext cx="9144005" cy="5143500"/>
          </a:xfrm>
          <a:prstGeom prst="rect">
            <a:avLst/>
          </a:prstGeom>
          <a:noFill/>
          <a:ln>
            <a:noFill/>
          </a:ln>
        </p:spPr>
      </p:pic>
      <p:pic>
        <p:nvPicPr>
          <p:cNvPr id="199" name="Google Shape;199;p33"/>
          <p:cNvPicPr preferRelativeResize="0"/>
          <p:nvPr/>
        </p:nvPicPr>
        <p:blipFill rotWithShape="1">
          <a:blip r:embed="rId5">
            <a:alphaModFix/>
          </a:blip>
          <a:srcRect b="7770" l="0" r="0" t="7770"/>
          <a:stretch/>
        </p:blipFill>
        <p:spPr>
          <a:xfrm>
            <a:off x="-1" y="0"/>
            <a:ext cx="9144006" cy="5143499"/>
          </a:xfrm>
          <a:prstGeom prst="rect">
            <a:avLst/>
          </a:prstGeom>
          <a:noFill/>
          <a:ln>
            <a:noFill/>
          </a:ln>
        </p:spPr>
      </p:pic>
      <p:pic>
        <p:nvPicPr>
          <p:cNvPr id="200" name="Google Shape;200;p33"/>
          <p:cNvPicPr preferRelativeResize="0"/>
          <p:nvPr/>
        </p:nvPicPr>
        <p:blipFill>
          <a:blip r:embed="rId6">
            <a:alphaModFix/>
          </a:blip>
          <a:stretch>
            <a:fillRect/>
          </a:stretch>
        </p:blipFill>
        <p:spPr>
          <a:xfrm>
            <a:off x="423275" y="549700"/>
            <a:ext cx="3644750" cy="1822375"/>
          </a:xfrm>
          <a:prstGeom prst="rect">
            <a:avLst/>
          </a:prstGeom>
          <a:noFill/>
          <a:ln>
            <a:noFill/>
          </a:ln>
        </p:spPr>
      </p:pic>
      <p:pic>
        <p:nvPicPr>
          <p:cNvPr id="201" name="Google Shape;201;p33"/>
          <p:cNvPicPr preferRelativeResize="0"/>
          <p:nvPr/>
        </p:nvPicPr>
        <p:blipFill>
          <a:blip r:embed="rId7">
            <a:alphaModFix/>
          </a:blip>
          <a:stretch>
            <a:fillRect/>
          </a:stretch>
        </p:blipFill>
        <p:spPr>
          <a:xfrm>
            <a:off x="4489200" y="549700"/>
            <a:ext cx="3644750" cy="1822375"/>
          </a:xfrm>
          <a:prstGeom prst="rect">
            <a:avLst/>
          </a:prstGeom>
          <a:noFill/>
          <a:ln>
            <a:noFill/>
          </a:ln>
        </p:spPr>
      </p:pic>
      <p:pic>
        <p:nvPicPr>
          <p:cNvPr id="202" name="Google Shape;202;p33"/>
          <p:cNvPicPr preferRelativeResize="0"/>
          <p:nvPr/>
        </p:nvPicPr>
        <p:blipFill>
          <a:blip r:embed="rId8">
            <a:alphaModFix/>
          </a:blip>
          <a:stretch>
            <a:fillRect/>
          </a:stretch>
        </p:blipFill>
        <p:spPr>
          <a:xfrm>
            <a:off x="423275" y="2788850"/>
            <a:ext cx="3644750" cy="1822375"/>
          </a:xfrm>
          <a:prstGeom prst="rect">
            <a:avLst/>
          </a:prstGeom>
          <a:noFill/>
          <a:ln>
            <a:noFill/>
          </a:ln>
        </p:spPr>
      </p:pic>
      <p:sp>
        <p:nvSpPr>
          <p:cNvPr id="203" name="Google Shape;203;p33"/>
          <p:cNvSpPr txBox="1"/>
          <p:nvPr/>
        </p:nvSpPr>
        <p:spPr>
          <a:xfrm>
            <a:off x="3776950" y="2027000"/>
            <a:ext cx="345000" cy="3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1</a:t>
            </a:r>
            <a:endParaRPr>
              <a:latin typeface="Lato"/>
              <a:ea typeface="Lato"/>
              <a:cs typeface="Lato"/>
              <a:sym typeface="Lato"/>
            </a:endParaRPr>
          </a:p>
        </p:txBody>
      </p:sp>
      <p:sp>
        <p:nvSpPr>
          <p:cNvPr id="204" name="Google Shape;204;p33"/>
          <p:cNvSpPr txBox="1"/>
          <p:nvPr/>
        </p:nvSpPr>
        <p:spPr>
          <a:xfrm>
            <a:off x="3776950" y="4276925"/>
            <a:ext cx="345000" cy="3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3</a:t>
            </a:r>
            <a:endParaRPr>
              <a:latin typeface="Lato"/>
              <a:ea typeface="Lato"/>
              <a:cs typeface="Lato"/>
              <a:sym typeface="Lato"/>
            </a:endParaRPr>
          </a:p>
        </p:txBody>
      </p:sp>
      <p:sp>
        <p:nvSpPr>
          <p:cNvPr id="205" name="Google Shape;205;p33"/>
          <p:cNvSpPr txBox="1"/>
          <p:nvPr/>
        </p:nvSpPr>
        <p:spPr>
          <a:xfrm>
            <a:off x="7864425" y="2004700"/>
            <a:ext cx="345000" cy="3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2</a:t>
            </a:r>
            <a:endParaRPr>
              <a:latin typeface="Lato"/>
              <a:ea typeface="Lato"/>
              <a:cs typeface="Lato"/>
              <a:sym typeface="Lato"/>
            </a:endParaRPr>
          </a:p>
        </p:txBody>
      </p:sp>
      <p:sp>
        <p:nvSpPr>
          <p:cNvPr id="206" name="Google Shape;206;p33"/>
          <p:cNvSpPr txBox="1"/>
          <p:nvPr/>
        </p:nvSpPr>
        <p:spPr>
          <a:xfrm>
            <a:off x="4355725" y="2791425"/>
            <a:ext cx="4453500" cy="19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500">
                <a:solidFill>
                  <a:srgbClr val="FFFFFF"/>
                </a:solidFill>
                <a:latin typeface="Lato"/>
                <a:ea typeface="Lato"/>
                <a:cs typeface="Lato"/>
                <a:sym typeface="Lato"/>
              </a:rPr>
              <a:t>M</a:t>
            </a:r>
            <a:r>
              <a:rPr lang="en" sz="1500">
                <a:solidFill>
                  <a:srgbClr val="FFFFFF"/>
                </a:solidFill>
                <a:latin typeface="Lato"/>
                <a:ea typeface="Lato"/>
                <a:cs typeface="Lato"/>
                <a:sym typeface="Lato"/>
              </a:rPr>
              <a:t>el spec. 1 is of target audio</a:t>
            </a:r>
            <a:endParaRPr sz="1500">
              <a:solidFill>
                <a:srgbClr val="FFFFFF"/>
              </a:solidFill>
              <a:latin typeface="Lato"/>
              <a:ea typeface="Lato"/>
              <a:cs typeface="Lato"/>
              <a:sym typeface="Lato"/>
            </a:endParaRPr>
          </a:p>
          <a:p>
            <a:pPr indent="0" lvl="0" marL="0" rtl="0" algn="l">
              <a:spcBef>
                <a:spcPts val="0"/>
              </a:spcBef>
              <a:spcAft>
                <a:spcPts val="0"/>
              </a:spcAft>
              <a:buNone/>
            </a:pPr>
            <a:r>
              <a:rPr lang="en" sz="1500">
                <a:solidFill>
                  <a:srgbClr val="FFFFFF"/>
                </a:solidFill>
                <a:latin typeface="Lato"/>
                <a:ea typeface="Lato"/>
                <a:cs typeface="Lato"/>
                <a:sym typeface="Lato"/>
              </a:rPr>
              <a:t>Mel spec. 2 is output of em. from target audio</a:t>
            </a:r>
            <a:endParaRPr sz="1500">
              <a:solidFill>
                <a:srgbClr val="FFFFFF"/>
              </a:solidFill>
              <a:latin typeface="Lato"/>
              <a:ea typeface="Lato"/>
              <a:cs typeface="Lato"/>
              <a:sym typeface="Lato"/>
            </a:endParaRPr>
          </a:p>
          <a:p>
            <a:pPr indent="0" lvl="0" marL="0" rtl="0" algn="l">
              <a:spcBef>
                <a:spcPts val="0"/>
              </a:spcBef>
              <a:spcAft>
                <a:spcPts val="0"/>
              </a:spcAft>
              <a:buNone/>
            </a:pPr>
            <a:r>
              <a:rPr lang="en" sz="1500">
                <a:solidFill>
                  <a:srgbClr val="FFFFFF"/>
                </a:solidFill>
                <a:latin typeface="Lato"/>
                <a:ea typeface="Lato"/>
                <a:cs typeface="Lato"/>
                <a:sym typeface="Lato"/>
              </a:rPr>
              <a:t>Mel spec. 3 is output of em. from another audio</a:t>
            </a:r>
            <a:endParaRPr sz="1500">
              <a:solidFill>
                <a:srgbClr val="FFFFFF"/>
              </a:solidFill>
              <a:latin typeface="Lato"/>
              <a:ea typeface="Lato"/>
              <a:cs typeface="Lato"/>
              <a:sym typeface="Lato"/>
            </a:endParaRPr>
          </a:p>
          <a:p>
            <a:pPr indent="0" lvl="0" marL="0" rtl="0" algn="l">
              <a:spcBef>
                <a:spcPts val="0"/>
              </a:spcBef>
              <a:spcAft>
                <a:spcPts val="0"/>
              </a:spcAft>
              <a:buNone/>
            </a:pPr>
            <a:r>
              <a:t/>
            </a:r>
            <a:endParaRPr sz="1500">
              <a:solidFill>
                <a:srgbClr val="FFFFFF"/>
              </a:solidFill>
              <a:latin typeface="Lato"/>
              <a:ea typeface="Lato"/>
              <a:cs typeface="Lato"/>
              <a:sym typeface="Lato"/>
            </a:endParaRPr>
          </a:p>
          <a:p>
            <a:pPr indent="0" lvl="0" marL="0" rtl="0" algn="l">
              <a:spcBef>
                <a:spcPts val="0"/>
              </a:spcBef>
              <a:spcAft>
                <a:spcPts val="0"/>
              </a:spcAft>
              <a:buNone/>
            </a:pPr>
            <a:r>
              <a:rPr lang="en" sz="1500">
                <a:solidFill>
                  <a:srgbClr val="FFFFFF"/>
                </a:solidFill>
                <a:latin typeface="Lato"/>
                <a:ea typeface="Lato"/>
                <a:cs typeface="Lato"/>
                <a:sym typeface="Lato"/>
              </a:rPr>
              <a:t>We see that 1 and 2 are more similar than 1 and 3 (Fringing yellow pattern in 1&amp;2). When one hears it, 2 does sound more natural than 3. </a:t>
            </a:r>
            <a:endParaRPr sz="1500">
              <a:solidFill>
                <a:srgbClr val="FFFFFF"/>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34"/>
          <p:cNvPicPr preferRelativeResize="0"/>
          <p:nvPr/>
        </p:nvPicPr>
        <p:blipFill rotWithShape="1">
          <a:blip r:embed="rId3">
            <a:alphaModFix/>
          </a:blip>
          <a:srcRect b="0" l="2107" r="2116" t="0"/>
          <a:stretch/>
        </p:blipFill>
        <p:spPr>
          <a:xfrm>
            <a:off x="0" y="0"/>
            <a:ext cx="9144000" cy="5143501"/>
          </a:xfrm>
          <a:prstGeom prst="rect">
            <a:avLst/>
          </a:prstGeom>
          <a:noFill/>
          <a:ln>
            <a:noFill/>
          </a:ln>
        </p:spPr>
      </p:pic>
      <p:pic>
        <p:nvPicPr>
          <p:cNvPr id="212" name="Google Shape;212;p34"/>
          <p:cNvPicPr preferRelativeResize="0"/>
          <p:nvPr/>
        </p:nvPicPr>
        <p:blipFill rotWithShape="1">
          <a:blip r:embed="rId4">
            <a:alphaModFix/>
          </a:blip>
          <a:srcRect b="0" l="99" r="99" t="0"/>
          <a:stretch/>
        </p:blipFill>
        <p:spPr>
          <a:xfrm>
            <a:off x="-1" y="0"/>
            <a:ext cx="9144005" cy="5143500"/>
          </a:xfrm>
          <a:prstGeom prst="rect">
            <a:avLst/>
          </a:prstGeom>
          <a:noFill/>
          <a:ln>
            <a:noFill/>
          </a:ln>
        </p:spPr>
      </p:pic>
      <p:pic>
        <p:nvPicPr>
          <p:cNvPr id="213" name="Google Shape;213;p34"/>
          <p:cNvPicPr preferRelativeResize="0"/>
          <p:nvPr/>
        </p:nvPicPr>
        <p:blipFill rotWithShape="1">
          <a:blip r:embed="rId5">
            <a:alphaModFix/>
          </a:blip>
          <a:srcRect b="7770" l="0" r="0" t="7770"/>
          <a:stretch/>
        </p:blipFill>
        <p:spPr>
          <a:xfrm>
            <a:off x="-1" y="0"/>
            <a:ext cx="9144006" cy="5143499"/>
          </a:xfrm>
          <a:prstGeom prst="rect">
            <a:avLst/>
          </a:prstGeom>
          <a:noFill/>
          <a:ln>
            <a:noFill/>
          </a:ln>
        </p:spPr>
      </p:pic>
      <p:sp>
        <p:nvSpPr>
          <p:cNvPr id="214" name="Google Shape;214;p34"/>
          <p:cNvSpPr txBox="1"/>
          <p:nvPr>
            <p:ph type="title"/>
          </p:nvPr>
        </p:nvSpPr>
        <p:spPr>
          <a:xfrm>
            <a:off x="261550" y="-248000"/>
            <a:ext cx="8440500" cy="50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0" sz="2100"/>
          </a:p>
          <a:p>
            <a:pPr indent="-361950" lvl="0" marL="457200" rtl="0" algn="l">
              <a:spcBef>
                <a:spcPts val="1000"/>
              </a:spcBef>
              <a:spcAft>
                <a:spcPts val="0"/>
              </a:spcAft>
              <a:buSzPts val="2100"/>
              <a:buChar char="-"/>
            </a:pPr>
            <a:r>
              <a:rPr b="0" lang="en" sz="2100"/>
              <a:t>Thus we can say that some information about sentence does exist in speaker embedding itself</a:t>
            </a:r>
            <a:endParaRPr b="0" sz="2100"/>
          </a:p>
          <a:p>
            <a:pPr indent="-361950" lvl="0" marL="457200" rtl="0" algn="l">
              <a:spcBef>
                <a:spcPts val="0"/>
              </a:spcBef>
              <a:spcAft>
                <a:spcPts val="0"/>
              </a:spcAft>
              <a:buSzPts val="2100"/>
              <a:buChar char="-"/>
            </a:pPr>
            <a:r>
              <a:rPr b="0" lang="en" sz="2100"/>
              <a:t>And since while both training and testing Tacotron 2, we use embedding from target audio itself, model </a:t>
            </a:r>
            <a:r>
              <a:rPr b="0" lang="en" sz="2100"/>
              <a:t>simply</a:t>
            </a:r>
            <a:r>
              <a:rPr b="0" lang="en" sz="2100"/>
              <a:t> uses this information and generates audio</a:t>
            </a:r>
            <a:endParaRPr b="0" sz="2100"/>
          </a:p>
          <a:p>
            <a:pPr indent="-361950" lvl="0" marL="457200" rtl="0" algn="l">
              <a:spcBef>
                <a:spcPts val="0"/>
              </a:spcBef>
              <a:spcAft>
                <a:spcPts val="0"/>
              </a:spcAft>
              <a:buSzPts val="2100"/>
              <a:buChar char="-"/>
            </a:pPr>
            <a:r>
              <a:rPr b="0" lang="en" sz="2100"/>
              <a:t>Thus, decoupling of </a:t>
            </a:r>
            <a:r>
              <a:rPr b="0" lang="en" sz="2100"/>
              <a:t>speaker modeling from speech synthesis is not proper which was the main aim of the paper. This leads to improper voice cloning which could be improved if synthesizer itself learns to generate this information</a:t>
            </a:r>
            <a:endParaRPr b="0" sz="2100"/>
          </a:p>
          <a:p>
            <a:pPr indent="-361950" lvl="0" marL="457200" rtl="0" algn="l">
              <a:spcBef>
                <a:spcPts val="0"/>
              </a:spcBef>
              <a:spcAft>
                <a:spcPts val="0"/>
              </a:spcAft>
              <a:buSzPts val="2100"/>
              <a:buChar char="-"/>
            </a:pPr>
            <a:r>
              <a:rPr b="0" lang="en" sz="2100"/>
              <a:t>There are two ways to rectify this, we could either use a better SV model that stores only speaker characteristics in the generated embeddings. Or we can use  a simpler and easier way of using average embeddings of a speaker while training and testing synthesizer to average out sentence information</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1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35"/>
          <p:cNvPicPr preferRelativeResize="0"/>
          <p:nvPr/>
        </p:nvPicPr>
        <p:blipFill rotWithShape="1">
          <a:blip r:embed="rId3">
            <a:alphaModFix/>
          </a:blip>
          <a:srcRect b="7834" l="0" r="0" t="7834"/>
          <a:stretch/>
        </p:blipFill>
        <p:spPr>
          <a:xfrm>
            <a:off x="0" y="0"/>
            <a:ext cx="9144001" cy="5143501"/>
          </a:xfrm>
          <a:prstGeom prst="rect">
            <a:avLst/>
          </a:prstGeom>
          <a:noFill/>
          <a:ln>
            <a:noFill/>
          </a:ln>
        </p:spPr>
      </p:pic>
      <p:sp>
        <p:nvSpPr>
          <p:cNvPr id="220" name="Google Shape;220;p35"/>
          <p:cNvSpPr txBox="1"/>
          <p:nvPr>
            <p:ph type="title"/>
          </p:nvPr>
        </p:nvSpPr>
        <p:spPr>
          <a:xfrm>
            <a:off x="283100" y="237000"/>
            <a:ext cx="58278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Team Contribution</a:t>
            </a:r>
            <a:endParaRPr sz="4200">
              <a:solidFill>
                <a:schemeClr val="accent5"/>
              </a:solidFill>
            </a:endParaRPr>
          </a:p>
          <a:p>
            <a:pPr indent="0" lvl="0" marL="0" rtl="0" algn="l">
              <a:spcBef>
                <a:spcPts val="1000"/>
              </a:spcBef>
              <a:spcAft>
                <a:spcPts val="0"/>
              </a:spcAft>
              <a:buNone/>
            </a:pPr>
            <a:r>
              <a:t/>
            </a:r>
            <a:endParaRPr b="0" sz="2100"/>
          </a:p>
          <a:p>
            <a:pPr indent="-361950" lvl="0" marL="457200" rtl="0" algn="l">
              <a:spcBef>
                <a:spcPts val="1000"/>
              </a:spcBef>
              <a:spcAft>
                <a:spcPts val="0"/>
              </a:spcAft>
              <a:buSzPts val="2100"/>
              <a:buChar char="-"/>
            </a:pPr>
            <a:r>
              <a:t/>
            </a:r>
            <a:endParaRPr b="0" sz="2100"/>
          </a:p>
          <a:p>
            <a:pPr indent="0" lvl="0" marL="0" rtl="0" algn="l">
              <a:spcBef>
                <a:spcPts val="1000"/>
              </a:spcBef>
              <a:spcAft>
                <a:spcPts val="0"/>
              </a:spcAft>
              <a:buNone/>
            </a:pPr>
            <a:r>
              <a:t/>
            </a:r>
            <a:endParaRPr b="0" sz="2100"/>
          </a:p>
          <a:p>
            <a:pPr indent="0" lvl="0" marL="0" rtl="0" algn="l">
              <a:spcBef>
                <a:spcPts val="1000"/>
              </a:spcBef>
              <a:spcAft>
                <a:spcPts val="0"/>
              </a:spcAft>
              <a:buNone/>
            </a:pPr>
            <a:r>
              <a:t/>
            </a:r>
            <a:endParaRPr b="0" sz="1400">
              <a:solidFill>
                <a:srgbClr val="FF9900"/>
              </a:solidFill>
            </a:endParaRPr>
          </a:p>
          <a:p>
            <a:pPr indent="0" lvl="0" marL="0" rtl="0" algn="l">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rgbClr val="FF99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36"/>
          <p:cNvPicPr preferRelativeResize="0"/>
          <p:nvPr/>
        </p:nvPicPr>
        <p:blipFill rotWithShape="1">
          <a:blip r:embed="rId3">
            <a:alphaModFix/>
          </a:blip>
          <a:srcRect b="31252" l="0" r="0" t="31248"/>
          <a:stretch/>
        </p:blipFill>
        <p:spPr>
          <a:xfrm flipH="1">
            <a:off x="0" y="0"/>
            <a:ext cx="9144001" cy="5143501"/>
          </a:xfrm>
          <a:prstGeom prst="rect">
            <a:avLst/>
          </a:prstGeom>
          <a:noFill/>
          <a:ln>
            <a:noFill/>
          </a:ln>
        </p:spPr>
      </p:pic>
      <p:sp>
        <p:nvSpPr>
          <p:cNvPr id="226" name="Google Shape;226;p36"/>
          <p:cNvSpPr txBox="1"/>
          <p:nvPr>
            <p:ph type="title"/>
          </p:nvPr>
        </p:nvSpPr>
        <p:spPr>
          <a:xfrm>
            <a:off x="283100" y="237000"/>
            <a:ext cx="58278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References</a:t>
            </a:r>
            <a:endParaRPr b="0" sz="2100"/>
          </a:p>
          <a:p>
            <a:pPr indent="-342900" lvl="0" marL="457200" rtl="0" algn="l">
              <a:spcBef>
                <a:spcPts val="1000"/>
              </a:spcBef>
              <a:spcAft>
                <a:spcPts val="0"/>
              </a:spcAft>
              <a:buSzPts val="1800"/>
              <a:buChar char="-"/>
            </a:pPr>
            <a:r>
              <a:rPr b="0" lang="en" sz="1800" u="sng">
                <a:solidFill>
                  <a:srgbClr val="FFFFFF"/>
                </a:solidFill>
                <a:hlinkClick r:id="rId4">
                  <a:extLst>
                    <a:ext uri="{A12FA001-AC4F-418D-AE19-62706E023703}">
                      <ahyp:hlinkClr val="tx"/>
                    </a:ext>
                  </a:extLst>
                </a:hlinkClick>
              </a:rPr>
              <a:t>Github Repository</a:t>
            </a:r>
            <a:r>
              <a:rPr b="0" lang="en" sz="600" u="sng">
                <a:solidFill>
                  <a:srgbClr val="FFFFFF"/>
                </a:solidFill>
              </a:rPr>
              <a:t> </a:t>
            </a:r>
            <a:endParaRPr b="0" sz="600" u="sng">
              <a:solidFill>
                <a:srgbClr val="FFFFFF"/>
              </a:solidFill>
            </a:endParaRPr>
          </a:p>
          <a:p>
            <a:pPr indent="-266700" lvl="0" marL="457200" rtl="0" algn="l">
              <a:spcBef>
                <a:spcPts val="0"/>
              </a:spcBef>
              <a:spcAft>
                <a:spcPts val="0"/>
              </a:spcAft>
              <a:buClr>
                <a:srgbClr val="FFFFFF"/>
              </a:buClr>
              <a:buSzPts val="600"/>
              <a:buChar char="-"/>
            </a:pPr>
            <a:r>
              <a:t/>
            </a:r>
            <a:endParaRPr b="0" sz="600" u="sng">
              <a:solidFill>
                <a:srgbClr val="FFFFFF"/>
              </a:solidFill>
            </a:endParaRPr>
          </a:p>
          <a:p>
            <a:pPr indent="-342900" lvl="0" marL="457200" rtl="0" algn="l">
              <a:spcBef>
                <a:spcPts val="0"/>
              </a:spcBef>
              <a:spcAft>
                <a:spcPts val="0"/>
              </a:spcAft>
              <a:buClr>
                <a:srgbClr val="FFFFFF"/>
              </a:buClr>
              <a:buSzPts val="1800"/>
              <a:buChar char="-"/>
            </a:pPr>
            <a:r>
              <a:rPr b="0" lang="en" sz="1800" u="sng">
                <a:solidFill>
                  <a:srgbClr val="FFFFFF"/>
                </a:solidFill>
                <a:hlinkClick r:id="rId5">
                  <a:extLst>
                    <a:ext uri="{A12FA001-AC4F-418D-AE19-62706E023703}">
                      <ahyp:hlinkClr val="tx"/>
                    </a:ext>
                  </a:extLst>
                </a:hlinkClick>
              </a:rPr>
              <a:t>Generalized end-to-end loss for Speaker Verification</a:t>
            </a:r>
            <a:endParaRPr b="0" sz="900" u="sng">
              <a:solidFill>
                <a:srgbClr val="FFFFFF"/>
              </a:solidFill>
            </a:endParaRPr>
          </a:p>
          <a:p>
            <a:pPr indent="-342900" lvl="0" marL="457200" rtl="0" algn="l">
              <a:spcBef>
                <a:spcPts val="1000"/>
              </a:spcBef>
              <a:spcAft>
                <a:spcPts val="0"/>
              </a:spcAft>
              <a:buClr>
                <a:srgbClr val="FFFFFF"/>
              </a:buClr>
              <a:buSzPts val="1800"/>
              <a:buChar char="-"/>
            </a:pPr>
            <a:r>
              <a:rPr b="0" lang="en" sz="1800" u="sng">
                <a:solidFill>
                  <a:srgbClr val="FFFFFF"/>
                </a:solidFill>
                <a:hlinkClick r:id="rId6">
                  <a:extLst>
                    <a:ext uri="{A12FA001-AC4F-418D-AE19-62706E023703}">
                      <ahyp:hlinkClr val="tx"/>
                    </a:ext>
                  </a:extLst>
                </a:hlinkClick>
              </a:rPr>
              <a:t>Tacotron2</a:t>
            </a:r>
            <a:endParaRPr b="0" sz="900" u="sng">
              <a:solidFill>
                <a:srgbClr val="FFFFFF"/>
              </a:solidFill>
            </a:endParaRPr>
          </a:p>
          <a:p>
            <a:pPr indent="-342900" lvl="0" marL="457200" rtl="0" algn="l">
              <a:spcBef>
                <a:spcPts val="1000"/>
              </a:spcBef>
              <a:spcAft>
                <a:spcPts val="0"/>
              </a:spcAft>
              <a:buClr>
                <a:srgbClr val="FFFFFF"/>
              </a:buClr>
              <a:buSzPts val="1800"/>
              <a:buChar char="-"/>
            </a:pPr>
            <a:r>
              <a:rPr b="0" lang="en" sz="1800" u="sng">
                <a:solidFill>
                  <a:srgbClr val="FFFFFF"/>
                </a:solidFill>
                <a:hlinkClick r:id="rId7">
                  <a:extLst>
                    <a:ext uri="{A12FA001-AC4F-418D-AE19-62706E023703}">
                      <ahyp:hlinkClr val="tx"/>
                    </a:ext>
                  </a:extLst>
                </a:hlinkClick>
              </a:rPr>
              <a:t>DeepVoice2</a:t>
            </a:r>
            <a:endParaRPr b="0" sz="2500" u="sng">
              <a:solidFill>
                <a:srgbClr val="FFFFFF"/>
              </a:solidFill>
            </a:endParaRPr>
          </a:p>
          <a:p>
            <a:pPr indent="-342900" lvl="0" marL="457200" rtl="0" algn="l">
              <a:spcBef>
                <a:spcPts val="1000"/>
              </a:spcBef>
              <a:spcAft>
                <a:spcPts val="0"/>
              </a:spcAft>
              <a:buClr>
                <a:srgbClr val="FFFFFF"/>
              </a:buClr>
              <a:buSzPts val="1800"/>
              <a:buChar char="-"/>
            </a:pPr>
            <a:r>
              <a:rPr b="0" lang="en" sz="1800" u="sng">
                <a:solidFill>
                  <a:srgbClr val="FFFFFF"/>
                </a:solidFill>
                <a:hlinkClick r:id="rId8">
                  <a:extLst>
                    <a:ext uri="{A12FA001-AC4F-418D-AE19-62706E023703}">
                      <ahyp:hlinkClr val="tx"/>
                    </a:ext>
                  </a:extLst>
                </a:hlinkClick>
              </a:rPr>
              <a:t>Voice cloning using deep learning</a:t>
            </a:r>
            <a:endParaRPr b="0" sz="1800" u="sng">
              <a:solidFill>
                <a:srgbClr val="FFFFFF"/>
              </a:solidFill>
            </a:endParaRPr>
          </a:p>
          <a:p>
            <a:pPr indent="0" lvl="0" marL="457200" rtl="0" algn="l">
              <a:spcBef>
                <a:spcPts val="1000"/>
              </a:spcBef>
              <a:spcAft>
                <a:spcPts val="0"/>
              </a:spcAft>
              <a:buNone/>
            </a:pPr>
            <a:r>
              <a:t/>
            </a:r>
            <a:endParaRPr b="0" sz="1800" u="sng">
              <a:solidFill>
                <a:srgbClr val="FFFFFF"/>
              </a:solidFill>
            </a:endParaRPr>
          </a:p>
          <a:p>
            <a:pPr indent="0" lvl="0" marL="0" rtl="0" algn="l">
              <a:spcBef>
                <a:spcPts val="1000"/>
              </a:spcBef>
              <a:spcAft>
                <a:spcPts val="0"/>
              </a:spcAft>
              <a:buNone/>
            </a:pPr>
            <a:r>
              <a:t/>
            </a:r>
            <a:endParaRPr b="0" sz="1400">
              <a:solidFill>
                <a:srgbClr val="FF9900"/>
              </a:solidFill>
            </a:endParaRPr>
          </a:p>
          <a:p>
            <a:pPr indent="0" lvl="0" marL="0" rtl="0" algn="l">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rgbClr val="FF99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pic>
        <p:nvPicPr>
          <p:cNvPr id="231" name="Google Shape;231;p37"/>
          <p:cNvPicPr preferRelativeResize="0"/>
          <p:nvPr/>
        </p:nvPicPr>
        <p:blipFill rotWithShape="1">
          <a:blip r:embed="rId3">
            <a:alphaModFix/>
          </a:blip>
          <a:srcRect b="7834" l="0" r="0" t="7834"/>
          <a:stretch/>
        </p:blipFill>
        <p:spPr>
          <a:xfrm>
            <a:off x="0" y="0"/>
            <a:ext cx="9144001" cy="5143501"/>
          </a:xfrm>
          <a:prstGeom prst="rect">
            <a:avLst/>
          </a:prstGeom>
          <a:noFill/>
          <a:ln>
            <a:noFill/>
          </a:ln>
        </p:spPr>
      </p:pic>
      <p:sp>
        <p:nvSpPr>
          <p:cNvPr id="232" name="Google Shape;232;p37"/>
          <p:cNvSpPr txBox="1"/>
          <p:nvPr>
            <p:ph type="title"/>
          </p:nvPr>
        </p:nvSpPr>
        <p:spPr>
          <a:xfrm>
            <a:off x="283100" y="237000"/>
            <a:ext cx="58278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Thank You!</a:t>
            </a:r>
            <a:endParaRPr b="0" sz="2100"/>
          </a:p>
          <a:p>
            <a:pPr indent="0" lvl="0" marL="0" rtl="0" algn="l">
              <a:spcBef>
                <a:spcPts val="1000"/>
              </a:spcBef>
              <a:spcAft>
                <a:spcPts val="0"/>
              </a:spcAft>
              <a:buNone/>
            </a:pPr>
            <a:r>
              <a:t/>
            </a:r>
            <a:endParaRPr b="0" sz="2100"/>
          </a:p>
          <a:p>
            <a:pPr indent="0" lvl="0" marL="0" rtl="0" algn="l">
              <a:spcBef>
                <a:spcPts val="1000"/>
              </a:spcBef>
              <a:spcAft>
                <a:spcPts val="0"/>
              </a:spcAft>
              <a:buNone/>
            </a:pPr>
            <a:r>
              <a:t/>
            </a:r>
            <a:endParaRPr b="0" sz="1400">
              <a:solidFill>
                <a:srgbClr val="FF9900"/>
              </a:solidFill>
            </a:endParaRPr>
          </a:p>
          <a:p>
            <a:pPr indent="0" lvl="0" marL="0" rtl="0" algn="l">
              <a:spcBef>
                <a:spcPts val="1000"/>
              </a:spcBef>
              <a:spcAft>
                <a:spcPts val="0"/>
              </a:spcAft>
              <a:buNone/>
            </a:pPr>
            <a:r>
              <a:t/>
            </a:r>
            <a:endParaRPr sz="2100"/>
          </a:p>
          <a:p>
            <a:pPr indent="0" lvl="0" marL="0" rtl="0" algn="l">
              <a:lnSpc>
                <a:spcPct val="115000"/>
              </a:lnSpc>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rgbClr val="FF99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15"/>
          <p:cNvPicPr preferRelativeResize="0"/>
          <p:nvPr/>
        </p:nvPicPr>
        <p:blipFill>
          <a:blip r:embed="rId3">
            <a:alphaModFix/>
          </a:blip>
          <a:stretch>
            <a:fillRect/>
          </a:stretch>
        </p:blipFill>
        <p:spPr>
          <a:xfrm>
            <a:off x="0" y="0"/>
            <a:ext cx="9144001" cy="5143500"/>
          </a:xfrm>
          <a:prstGeom prst="rect">
            <a:avLst/>
          </a:prstGeom>
          <a:noFill/>
          <a:ln>
            <a:noFill/>
          </a:ln>
        </p:spPr>
      </p:pic>
      <p:sp>
        <p:nvSpPr>
          <p:cNvPr id="86" name="Google Shape;86;p15"/>
          <p:cNvSpPr txBox="1"/>
          <p:nvPr>
            <p:ph type="title"/>
          </p:nvPr>
        </p:nvSpPr>
        <p:spPr>
          <a:xfrm>
            <a:off x="283100" y="313200"/>
            <a:ext cx="58974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Problem at hand</a:t>
            </a:r>
            <a:endParaRPr sz="4200">
              <a:solidFill>
                <a:schemeClr val="accent5"/>
              </a:solidFill>
            </a:endParaRPr>
          </a:p>
          <a:p>
            <a:pPr indent="0" lvl="0" marL="0" rtl="0" algn="l">
              <a:spcBef>
                <a:spcPts val="1000"/>
              </a:spcBef>
              <a:spcAft>
                <a:spcPts val="0"/>
              </a:spcAft>
              <a:buNone/>
            </a:pPr>
            <a:r>
              <a:t/>
            </a:r>
            <a:endParaRPr b="0" sz="2100"/>
          </a:p>
          <a:p>
            <a:pPr indent="-361950" lvl="0" marL="457200" rtl="0" algn="l">
              <a:spcBef>
                <a:spcPts val="1000"/>
              </a:spcBef>
              <a:spcAft>
                <a:spcPts val="0"/>
              </a:spcAft>
              <a:buSzPts val="2100"/>
              <a:buChar char="-"/>
            </a:pPr>
            <a:r>
              <a:rPr b="0" lang="en" sz="2100"/>
              <a:t>Building a TTS (text-to-speech) system to generate natural speech which generalizes to a variety of speakers in a data efﬁcient manner.</a:t>
            </a:r>
            <a:endParaRPr b="0" sz="2100"/>
          </a:p>
          <a:p>
            <a:pPr indent="-361950" lvl="0" marL="457200" rtl="0" algn="l">
              <a:spcBef>
                <a:spcPts val="0"/>
              </a:spcBef>
              <a:spcAft>
                <a:spcPts val="0"/>
              </a:spcAft>
              <a:buSzPts val="2100"/>
              <a:buChar char="-"/>
            </a:pPr>
            <a:r>
              <a:rPr b="0" lang="en" sz="2100"/>
              <a:t>Given few seconds of untranscribed reference audio from a target speaker synthesize new speech in that speaker’s voice, without updating any model parameters a.k.a. zero-shot learning</a:t>
            </a:r>
            <a:endParaRPr b="0" sz="2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16"/>
          <p:cNvPicPr preferRelativeResize="0"/>
          <p:nvPr/>
        </p:nvPicPr>
        <p:blipFill>
          <a:blip r:embed="rId3">
            <a:alphaModFix/>
          </a:blip>
          <a:stretch>
            <a:fillRect/>
          </a:stretch>
        </p:blipFill>
        <p:spPr>
          <a:xfrm>
            <a:off x="0" y="0"/>
            <a:ext cx="9143999" cy="5143500"/>
          </a:xfrm>
          <a:prstGeom prst="rect">
            <a:avLst/>
          </a:prstGeom>
          <a:noFill/>
          <a:ln>
            <a:noFill/>
          </a:ln>
        </p:spPr>
      </p:pic>
      <p:sp>
        <p:nvSpPr>
          <p:cNvPr id="92" name="Google Shape;92;p16"/>
          <p:cNvSpPr txBox="1"/>
          <p:nvPr>
            <p:ph type="title"/>
          </p:nvPr>
        </p:nvSpPr>
        <p:spPr>
          <a:xfrm>
            <a:off x="283100" y="313200"/>
            <a:ext cx="67815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Motivation</a:t>
            </a:r>
            <a:endParaRPr sz="4200">
              <a:solidFill>
                <a:schemeClr val="accent5"/>
              </a:solidFill>
            </a:endParaRPr>
          </a:p>
          <a:p>
            <a:pPr indent="0" lvl="0" marL="0" rtl="0" algn="l">
              <a:spcBef>
                <a:spcPts val="1000"/>
              </a:spcBef>
              <a:spcAft>
                <a:spcPts val="0"/>
              </a:spcAft>
              <a:buNone/>
            </a:pPr>
            <a:r>
              <a:t/>
            </a:r>
            <a:endParaRPr b="0" sz="2100"/>
          </a:p>
          <a:p>
            <a:pPr indent="-361950" lvl="0" marL="457200" rtl="0" algn="l">
              <a:spcBef>
                <a:spcPts val="1000"/>
              </a:spcBef>
              <a:spcAft>
                <a:spcPts val="0"/>
              </a:spcAft>
              <a:buSzPts val="2100"/>
              <a:buChar char="-"/>
            </a:pPr>
            <a:r>
              <a:rPr b="0" lang="en" sz="2100"/>
              <a:t>Restore </a:t>
            </a:r>
            <a:r>
              <a:rPr b="0" lang="en" sz="2100"/>
              <a:t>communication to users who have lost their voice and are are not able to provide many new training examples</a:t>
            </a:r>
            <a:endParaRPr b="0" sz="2100"/>
          </a:p>
          <a:p>
            <a:pPr indent="-361950" lvl="0" marL="457200" rtl="0" algn="l">
              <a:spcBef>
                <a:spcPts val="0"/>
              </a:spcBef>
              <a:spcAft>
                <a:spcPts val="0"/>
              </a:spcAft>
              <a:buSzPts val="2100"/>
              <a:buChar char="-"/>
            </a:pPr>
            <a:r>
              <a:rPr b="0" lang="en" sz="2100"/>
              <a:t>T</a:t>
            </a:r>
            <a:r>
              <a:rPr b="0" lang="en" sz="2100"/>
              <a:t>ransferring voice across languages for more natural speech-to-speech translation</a:t>
            </a:r>
            <a:endParaRPr b="0" sz="2100"/>
          </a:p>
          <a:p>
            <a:pPr indent="-361950" lvl="0" marL="457200" rtl="0" algn="l">
              <a:spcBef>
                <a:spcPts val="0"/>
              </a:spcBef>
              <a:spcAft>
                <a:spcPts val="0"/>
              </a:spcAft>
              <a:buSzPts val="2100"/>
              <a:buChar char="-"/>
            </a:pPr>
            <a:r>
              <a:rPr b="0" lang="en" sz="2100"/>
              <a:t>Generating realistic speech from text in low resource settings</a:t>
            </a:r>
            <a:endParaRPr sz="2400" u="sng">
              <a:solidFill>
                <a:srgbClr val="FF99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7"/>
          <p:cNvPicPr preferRelativeResize="0"/>
          <p:nvPr/>
        </p:nvPicPr>
        <p:blipFill rotWithShape="1">
          <a:blip r:embed="rId3">
            <a:alphaModFix/>
          </a:blip>
          <a:srcRect b="7834" l="0" r="0" t="7834"/>
          <a:stretch/>
        </p:blipFill>
        <p:spPr>
          <a:xfrm flipH="1">
            <a:off x="-1" y="0"/>
            <a:ext cx="9144001" cy="5143501"/>
          </a:xfrm>
          <a:prstGeom prst="rect">
            <a:avLst/>
          </a:prstGeom>
          <a:noFill/>
          <a:ln>
            <a:noFill/>
          </a:ln>
        </p:spPr>
      </p:pic>
      <p:sp>
        <p:nvSpPr>
          <p:cNvPr id="98" name="Google Shape;98;p17"/>
          <p:cNvSpPr txBox="1"/>
          <p:nvPr>
            <p:ph type="title"/>
          </p:nvPr>
        </p:nvSpPr>
        <p:spPr>
          <a:xfrm>
            <a:off x="283100" y="313200"/>
            <a:ext cx="73191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Background</a:t>
            </a:r>
            <a:endParaRPr b="0" sz="2100"/>
          </a:p>
          <a:p>
            <a:pPr indent="-361950" lvl="0" marL="457200" rtl="0" algn="l">
              <a:spcBef>
                <a:spcPts val="1000"/>
              </a:spcBef>
              <a:spcAft>
                <a:spcPts val="0"/>
              </a:spcAft>
              <a:buSzPts val="2100"/>
              <a:buChar char="-"/>
            </a:pPr>
            <a:r>
              <a:rPr b="0" lang="en" sz="2100"/>
              <a:t>Earlier text-to-speech systems (TTS) were largely based on the concatenative TTS in which a very large database of short speech fragments is recorded from a single speaker which are recombined to form the complete utterances.</a:t>
            </a:r>
            <a:endParaRPr b="0" sz="2100"/>
          </a:p>
          <a:p>
            <a:pPr indent="-361950" lvl="0" marL="457200" rtl="0" algn="l">
              <a:spcBef>
                <a:spcPts val="0"/>
              </a:spcBef>
              <a:spcAft>
                <a:spcPts val="0"/>
              </a:spcAft>
              <a:buSzPts val="2100"/>
              <a:buChar char="-"/>
            </a:pPr>
            <a:r>
              <a:rPr b="0" lang="en" sz="2100"/>
              <a:t>In 2016, DeepMind introduced a new parametric TTS called WaveNet which uses stack of casual convolutions that have various dilation factors. It produces great quality human like audio but required complex inputs like Linguistic Features, fundamental frequencies and Phoneme Durations. </a:t>
            </a:r>
            <a:endParaRPr b="0" sz="2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18"/>
          <p:cNvPicPr preferRelativeResize="0"/>
          <p:nvPr/>
        </p:nvPicPr>
        <p:blipFill rotWithShape="1">
          <a:blip r:embed="rId3">
            <a:alphaModFix/>
          </a:blip>
          <a:srcRect b="7834" l="0" r="0" t="7834"/>
          <a:stretch/>
        </p:blipFill>
        <p:spPr>
          <a:xfrm flipH="1">
            <a:off x="-1" y="0"/>
            <a:ext cx="9144001" cy="5143501"/>
          </a:xfrm>
          <a:prstGeom prst="rect">
            <a:avLst/>
          </a:prstGeom>
          <a:noFill/>
          <a:ln>
            <a:noFill/>
          </a:ln>
        </p:spPr>
      </p:pic>
      <p:sp>
        <p:nvSpPr>
          <p:cNvPr id="104" name="Google Shape;104;p18"/>
          <p:cNvSpPr txBox="1"/>
          <p:nvPr>
            <p:ph type="title"/>
          </p:nvPr>
        </p:nvSpPr>
        <p:spPr>
          <a:xfrm>
            <a:off x="283100" y="313200"/>
            <a:ext cx="72327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0" sz="2100"/>
          </a:p>
          <a:p>
            <a:pPr indent="-361950" lvl="0" marL="457200" rtl="0" algn="l">
              <a:spcBef>
                <a:spcPts val="1000"/>
              </a:spcBef>
              <a:spcAft>
                <a:spcPts val="0"/>
              </a:spcAft>
              <a:buSzPts val="2100"/>
              <a:buChar char="-"/>
            </a:pPr>
            <a:r>
              <a:rPr b="0" lang="en" sz="2100"/>
              <a:t>In 2017, Tacotron model was introduced  that only took raw character data as input to generate speech. It produced magnitude </a:t>
            </a:r>
            <a:r>
              <a:rPr b="0" lang="en" sz="2100"/>
              <a:t>spectrogram</a:t>
            </a:r>
            <a:r>
              <a:rPr b="0" lang="en" sz="2100"/>
              <a:t> which was further converted to speech using Griffin-Lim vocoder.</a:t>
            </a:r>
            <a:endParaRPr b="0" sz="2100"/>
          </a:p>
          <a:p>
            <a:pPr indent="-361950" lvl="0" marL="457200" rtl="0" algn="l">
              <a:spcBef>
                <a:spcPts val="0"/>
              </a:spcBef>
              <a:spcAft>
                <a:spcPts val="0"/>
              </a:spcAft>
              <a:buSzPts val="2100"/>
              <a:buChar char="-"/>
            </a:pPr>
            <a:r>
              <a:rPr b="0" lang="en" sz="2100"/>
              <a:t>Tacotron 2 extended Tacotron network of converting character sequences to mel spe</a:t>
            </a:r>
            <a:r>
              <a:rPr b="0" lang="en" sz="2100"/>
              <a:t>ctrogram and created a modified version of WaveNet to a vocoder to convert mel spectrogram to speech. Thus, combining Tacotron’s prosody with WaveNet’s audio quality gave a high MOS (Mean Opinion Score) but it only supported a single speaker.</a:t>
            </a:r>
            <a:endParaRPr b="0" sz="2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19"/>
          <p:cNvPicPr preferRelativeResize="0"/>
          <p:nvPr/>
        </p:nvPicPr>
        <p:blipFill rotWithShape="1">
          <a:blip r:embed="rId3">
            <a:alphaModFix/>
          </a:blip>
          <a:srcRect b="7834" l="0" r="0" t="7834"/>
          <a:stretch/>
        </p:blipFill>
        <p:spPr>
          <a:xfrm flipH="1">
            <a:off x="-1" y="0"/>
            <a:ext cx="9144001" cy="5143501"/>
          </a:xfrm>
          <a:prstGeom prst="rect">
            <a:avLst/>
          </a:prstGeom>
          <a:noFill/>
          <a:ln>
            <a:noFill/>
          </a:ln>
        </p:spPr>
      </p:pic>
      <p:sp>
        <p:nvSpPr>
          <p:cNvPr id="110" name="Google Shape;110;p19"/>
          <p:cNvSpPr txBox="1"/>
          <p:nvPr>
            <p:ph type="title"/>
          </p:nvPr>
        </p:nvSpPr>
        <p:spPr>
          <a:xfrm>
            <a:off x="283100" y="313200"/>
            <a:ext cx="72327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0" sz="2100"/>
          </a:p>
          <a:p>
            <a:pPr indent="-361950" lvl="0" marL="457200" rtl="0" algn="l">
              <a:spcBef>
                <a:spcPts val="1000"/>
              </a:spcBef>
              <a:spcAft>
                <a:spcPts val="0"/>
              </a:spcAft>
              <a:buSzPts val="2100"/>
              <a:buChar char="-"/>
            </a:pPr>
            <a:r>
              <a:rPr b="0" lang="en" sz="2100"/>
              <a:t>In 2018, Deep Voice 3 introduced, was the first TTS system to scale to thousands of speakers with a single model. It proposed a fully convolutional encoder-decoder architecture which scaled up to support over 2,400 speakers from LibriSpeech. It learned a fixed set of speaker embeddings and therefore only support synthesis of voices seen during training. </a:t>
            </a:r>
            <a:endParaRPr b="0" sz="2100"/>
          </a:p>
          <a:p>
            <a:pPr indent="-361950" lvl="0" marL="457200" rtl="0" algn="l">
              <a:spcBef>
                <a:spcPts val="0"/>
              </a:spcBef>
              <a:spcAft>
                <a:spcPts val="0"/>
              </a:spcAft>
              <a:buSzPts val="2100"/>
              <a:buChar char="-"/>
            </a:pPr>
            <a:r>
              <a:rPr b="0" lang="en" sz="2100"/>
              <a:t>In contrast, VoiceLoop proposed a novel architecture which can generate speech from voices unseen during training but required tens of minutes of transcripted speech</a:t>
            </a:r>
            <a:endParaRPr b="0" sz="2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p20"/>
          <p:cNvPicPr preferRelativeResize="0"/>
          <p:nvPr/>
        </p:nvPicPr>
        <p:blipFill>
          <a:blip r:embed="rId3">
            <a:alphaModFix/>
          </a:blip>
          <a:stretch>
            <a:fillRect/>
          </a:stretch>
        </p:blipFill>
        <p:spPr>
          <a:xfrm>
            <a:off x="0" y="15950"/>
            <a:ext cx="9144000" cy="5111600"/>
          </a:xfrm>
          <a:prstGeom prst="rect">
            <a:avLst/>
          </a:prstGeom>
          <a:noFill/>
          <a:ln>
            <a:noFill/>
          </a:ln>
        </p:spPr>
      </p:pic>
      <p:sp>
        <p:nvSpPr>
          <p:cNvPr id="116" name="Google Shape;116;p20"/>
          <p:cNvSpPr txBox="1"/>
          <p:nvPr>
            <p:ph type="title"/>
          </p:nvPr>
        </p:nvSpPr>
        <p:spPr>
          <a:xfrm>
            <a:off x="283100" y="313200"/>
            <a:ext cx="76749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4200">
                <a:solidFill>
                  <a:schemeClr val="accent5"/>
                </a:solidFill>
              </a:rPr>
              <a:t>The Big Idea</a:t>
            </a:r>
            <a:endParaRPr b="0" sz="2100"/>
          </a:p>
          <a:p>
            <a:pPr indent="-361950" lvl="0" marL="457200" rtl="0" algn="l">
              <a:spcBef>
                <a:spcPts val="1000"/>
              </a:spcBef>
              <a:spcAft>
                <a:spcPts val="0"/>
              </a:spcAft>
              <a:buSzPts val="2100"/>
              <a:buChar char="-"/>
            </a:pPr>
            <a:r>
              <a:rPr b="0" lang="en" sz="2100"/>
              <a:t>In Jan 2019, a much celebrated paper “Transfer Learning from Speaker Verification to Multispeaker Text-To-Speech Synthesis” referred to as SV2TTS was published which just took few seconds of </a:t>
            </a:r>
            <a:r>
              <a:rPr b="0" lang="en" sz="2100"/>
              <a:t>untranscribed</a:t>
            </a:r>
            <a:r>
              <a:rPr b="0" lang="en" sz="2100"/>
              <a:t> audio and was able to clone it with high MOS.</a:t>
            </a:r>
            <a:endParaRPr sz="4300">
              <a:solidFill>
                <a:schemeClr val="accent5"/>
              </a:solidFill>
            </a:endParaRPr>
          </a:p>
          <a:p>
            <a:pPr indent="-361950" lvl="0" marL="457200" rtl="0" algn="l">
              <a:spcBef>
                <a:spcPts val="0"/>
              </a:spcBef>
              <a:spcAft>
                <a:spcPts val="0"/>
              </a:spcAft>
              <a:buSzPts val="2100"/>
              <a:buChar char="-"/>
            </a:pPr>
            <a:r>
              <a:rPr b="0" lang="en" sz="2100"/>
              <a:t>Solution approach is to decouple speaker modeling from speech synthesis by independently training a speaker-discriminative embedding network that captures the space of speaker characteristics and training a high quality TTS model conditioned on the representation learned by the first network.</a:t>
            </a:r>
            <a:endParaRPr b="0" sz="2100"/>
          </a:p>
          <a:p>
            <a:pPr indent="457200" lvl="0" marL="0" rtl="0" algn="l">
              <a:spcBef>
                <a:spcPts val="1000"/>
              </a:spcBef>
              <a:spcAft>
                <a:spcPts val="0"/>
              </a:spcAft>
              <a:buClr>
                <a:schemeClr val="dk2"/>
              </a:buClr>
              <a:buSzPts val="1100"/>
              <a:buFont typeface="Arial"/>
              <a:buNone/>
            </a:pPr>
            <a:r>
              <a:t/>
            </a:r>
            <a:endParaRPr b="0" sz="2100"/>
          </a:p>
          <a:p>
            <a:pPr indent="457200" lvl="0" marL="0" rtl="0" algn="l">
              <a:spcBef>
                <a:spcPts val="1000"/>
              </a:spcBef>
              <a:spcAft>
                <a:spcPts val="1000"/>
              </a:spcAft>
              <a:buNone/>
            </a:pPr>
            <a:r>
              <a:t/>
            </a:r>
            <a:endParaRPr b="0" sz="2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1"/>
          <p:cNvPicPr preferRelativeResize="0"/>
          <p:nvPr/>
        </p:nvPicPr>
        <p:blipFill rotWithShape="1">
          <a:blip r:embed="rId3">
            <a:alphaModFix/>
          </a:blip>
          <a:srcRect b="7834" l="0" r="0" t="7834"/>
          <a:stretch/>
        </p:blipFill>
        <p:spPr>
          <a:xfrm flipH="1">
            <a:off x="-1" y="0"/>
            <a:ext cx="9144001" cy="5143501"/>
          </a:xfrm>
          <a:prstGeom prst="rect">
            <a:avLst/>
          </a:prstGeom>
          <a:noFill/>
          <a:ln>
            <a:noFill/>
          </a:ln>
        </p:spPr>
      </p:pic>
      <p:sp>
        <p:nvSpPr>
          <p:cNvPr id="122" name="Google Shape;122;p21"/>
          <p:cNvSpPr txBox="1"/>
          <p:nvPr>
            <p:ph type="title"/>
          </p:nvPr>
        </p:nvSpPr>
        <p:spPr>
          <a:xfrm>
            <a:off x="283100" y="313200"/>
            <a:ext cx="6781500" cy="42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Architecture</a:t>
            </a:r>
            <a:endParaRPr sz="4200">
              <a:solidFill>
                <a:schemeClr val="accent5"/>
              </a:solidFill>
            </a:endParaRPr>
          </a:p>
          <a:p>
            <a:pPr indent="0" lvl="0" marL="0" rtl="0" algn="l">
              <a:spcBef>
                <a:spcPts val="1000"/>
              </a:spcBef>
              <a:spcAft>
                <a:spcPts val="0"/>
              </a:spcAft>
              <a:buNone/>
            </a:pPr>
            <a:r>
              <a:t/>
            </a:r>
            <a:endParaRPr b="0" sz="2100"/>
          </a:p>
          <a:p>
            <a:pPr indent="-361950" lvl="0" marL="457200" rtl="0" algn="l">
              <a:spcBef>
                <a:spcPts val="1000"/>
              </a:spcBef>
              <a:spcAft>
                <a:spcPts val="0"/>
              </a:spcAft>
              <a:buSzPts val="2100"/>
              <a:buChar char="-"/>
            </a:pPr>
            <a:r>
              <a:rPr lang="en" sz="2100"/>
              <a:t>Recurrent speaker encoder</a:t>
            </a:r>
            <a:r>
              <a:rPr b="0" lang="en" sz="2100"/>
              <a:t> to compute a ﬁxed dimensional vector containing just the speaker characteristics from a speech signal</a:t>
            </a:r>
            <a:endParaRPr b="0" sz="2100"/>
          </a:p>
          <a:p>
            <a:pPr indent="-361950" lvl="0" marL="457200" rtl="0" algn="l">
              <a:spcBef>
                <a:spcPts val="0"/>
              </a:spcBef>
              <a:spcAft>
                <a:spcPts val="0"/>
              </a:spcAft>
              <a:buSzPts val="2100"/>
              <a:buChar char="-"/>
            </a:pPr>
            <a:r>
              <a:rPr lang="en" sz="2100"/>
              <a:t>Sequence-to-sequence synthesizer</a:t>
            </a:r>
            <a:r>
              <a:rPr b="0" lang="en" sz="2100"/>
              <a:t> which predicts a mel spectrogram from a sequence of grapheme or phoneme inputs</a:t>
            </a:r>
            <a:endParaRPr b="0" sz="2100"/>
          </a:p>
          <a:p>
            <a:pPr indent="-361950" lvl="0" marL="457200" rtl="0" algn="l">
              <a:spcBef>
                <a:spcPts val="0"/>
              </a:spcBef>
              <a:spcAft>
                <a:spcPts val="0"/>
              </a:spcAft>
              <a:buSzPts val="2100"/>
              <a:buChar char="-"/>
            </a:pPr>
            <a:r>
              <a:rPr lang="en" sz="2100"/>
              <a:t>Autoregressive WaveNet vocoder</a:t>
            </a:r>
            <a:r>
              <a:rPr b="0" lang="en" sz="2100"/>
              <a:t> to convert the spectrogram into time domain waveforms</a:t>
            </a:r>
            <a:endParaRPr sz="2400" u="sng">
              <a:solidFill>
                <a:srgbClr val="FF99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